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g" ContentType="image/jpeg"/>
  <Override PartName="/ppt/media/image3.jpg" ContentType="image/jpeg"/>
  <Override PartName="/ppt/media/image4.jpg" ContentType="image/jpeg"/>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media/image13.jpg" ContentType="image/jpeg"/>
  <Override PartName="/ppt/media/image14.jpg" ContentType="image/jpeg"/>
  <Override PartName="/ppt/media/image15.jpg" ContentType="image/jpeg"/>
  <Override PartName="/ppt/media/image16.jpg" ContentType="image/jpeg"/>
  <Override PartName="/ppt/media/image17.jpg" ContentType="image/jpeg"/>
  <Override PartName="/ppt/media/image18.jpg" ContentType="image/jpeg"/>
  <Override PartName="/ppt/media/image19.jpg" ContentType="image/jpeg"/>
  <Override PartName="/ppt/media/image20.jpg" ContentType="image/jpeg"/>
  <Override PartName="/ppt/media/image21.jpg" ContentType="image/jpeg"/>
  <Override PartName="/ppt/media/image22.jpg" ContentType="image/jpeg"/>
  <Override PartName="/ppt/media/image23.jpg" ContentType="image/jpeg"/>
  <Override PartName="/ppt/media/image24.jpg" ContentType="image/jpeg"/>
  <Override PartName="/ppt/media/image25.jpg" ContentType="image/jpeg"/>
  <Override PartName="/ppt/media/image2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73" r:id="rId3"/>
    <p:sldId id="275" r:id="rId4"/>
    <p:sldId id="274" r:id="rId5"/>
    <p:sldId id="267" r:id="rId6"/>
    <p:sldId id="268" r:id="rId7"/>
    <p:sldId id="263" r:id="rId8"/>
    <p:sldId id="270" r:id="rId9"/>
    <p:sldId id="269" r:id="rId10"/>
    <p:sldId id="264" r:id="rId11"/>
    <p:sldId id="265" r:id="rId12"/>
    <p:sldId id="257" r:id="rId13"/>
    <p:sldId id="258" r:id="rId14"/>
    <p:sldId id="259" r:id="rId15"/>
    <p:sldId id="260" r:id="rId16"/>
    <p:sldId id="262" r:id="rId17"/>
    <p:sldId id="261" r:id="rId18"/>
    <p:sldId id="266" r:id="rId19"/>
    <p:sldId id="276" r:id="rId20"/>
    <p:sldId id="272" r:id="rId21"/>
    <p:sldId id="280" r:id="rId22"/>
    <p:sldId id="277" r:id="rId23"/>
    <p:sldId id="278" r:id="rId24"/>
    <p:sldId id="284" r:id="rId25"/>
    <p:sldId id="279" r:id="rId26"/>
    <p:sldId id="283" r:id="rId27"/>
    <p:sldId id="282"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2" d="100"/>
          <a:sy n="92" d="100"/>
        </p:scale>
        <p:origin x="33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2F68-8131-6BE7-8E49-6A0A7ABAD4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9BB4360-153B-A27E-2AB9-A3AFB8A868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A2BD3FC-485E-889A-8BC8-2A1B1C0325BF}"/>
              </a:ext>
            </a:extLst>
          </p:cNvPr>
          <p:cNvSpPr>
            <a:spLocks noGrp="1"/>
          </p:cNvSpPr>
          <p:nvPr>
            <p:ph type="dt" sz="half" idx="10"/>
          </p:nvPr>
        </p:nvSpPr>
        <p:spPr/>
        <p:txBody>
          <a:bodyPr/>
          <a:lstStyle/>
          <a:p>
            <a:fld id="{84B47096-A833-4FFB-B1CD-190FCF7F612A}" type="datetimeFigureOut">
              <a:rPr lang="en-IN" smtClean="0"/>
              <a:t>16-06-2025</a:t>
            </a:fld>
            <a:endParaRPr lang="en-IN"/>
          </a:p>
        </p:txBody>
      </p:sp>
      <p:sp>
        <p:nvSpPr>
          <p:cNvPr id="5" name="Footer Placeholder 4">
            <a:extLst>
              <a:ext uri="{FF2B5EF4-FFF2-40B4-BE49-F238E27FC236}">
                <a16:creationId xmlns:a16="http://schemas.microsoft.com/office/drawing/2014/main" id="{6CFDA895-ADA6-4FEB-F554-87F0B42B8C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7EA057-C9D9-EE6E-A478-742AFD3CEF62}"/>
              </a:ext>
            </a:extLst>
          </p:cNvPr>
          <p:cNvSpPr>
            <a:spLocks noGrp="1"/>
          </p:cNvSpPr>
          <p:nvPr>
            <p:ph type="sldNum" sz="quarter" idx="12"/>
          </p:nvPr>
        </p:nvSpPr>
        <p:spPr/>
        <p:txBody>
          <a:bodyPr/>
          <a:lstStyle/>
          <a:p>
            <a:fld id="{3834BED0-B503-4E04-A4CE-A341F42ECE8D}" type="slidenum">
              <a:rPr lang="en-IN" smtClean="0"/>
              <a:t>‹#›</a:t>
            </a:fld>
            <a:endParaRPr lang="en-IN"/>
          </a:p>
        </p:txBody>
      </p:sp>
    </p:spTree>
    <p:extLst>
      <p:ext uri="{BB962C8B-B14F-4D97-AF65-F5344CB8AC3E}">
        <p14:creationId xmlns:p14="http://schemas.microsoft.com/office/powerpoint/2010/main" val="2665397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9A9C-6404-E8EE-E208-E2A7334C2B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FCF500-BF97-4481-7234-18A33D104C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6320BF-8951-01D2-6F2F-54C3784BBF7B}"/>
              </a:ext>
            </a:extLst>
          </p:cNvPr>
          <p:cNvSpPr>
            <a:spLocks noGrp="1"/>
          </p:cNvSpPr>
          <p:nvPr>
            <p:ph type="dt" sz="half" idx="10"/>
          </p:nvPr>
        </p:nvSpPr>
        <p:spPr/>
        <p:txBody>
          <a:bodyPr/>
          <a:lstStyle/>
          <a:p>
            <a:fld id="{84B47096-A833-4FFB-B1CD-190FCF7F612A}" type="datetimeFigureOut">
              <a:rPr lang="en-IN" smtClean="0"/>
              <a:t>16-06-2025</a:t>
            </a:fld>
            <a:endParaRPr lang="en-IN"/>
          </a:p>
        </p:txBody>
      </p:sp>
      <p:sp>
        <p:nvSpPr>
          <p:cNvPr id="5" name="Footer Placeholder 4">
            <a:extLst>
              <a:ext uri="{FF2B5EF4-FFF2-40B4-BE49-F238E27FC236}">
                <a16:creationId xmlns:a16="http://schemas.microsoft.com/office/drawing/2014/main" id="{C76939B4-C8D9-A9A0-96D0-296F9A4E2F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F3C6EB-EFDC-3D34-44B4-1451136AA6D0}"/>
              </a:ext>
            </a:extLst>
          </p:cNvPr>
          <p:cNvSpPr>
            <a:spLocks noGrp="1"/>
          </p:cNvSpPr>
          <p:nvPr>
            <p:ph type="sldNum" sz="quarter" idx="12"/>
          </p:nvPr>
        </p:nvSpPr>
        <p:spPr/>
        <p:txBody>
          <a:bodyPr/>
          <a:lstStyle/>
          <a:p>
            <a:fld id="{3834BED0-B503-4E04-A4CE-A341F42ECE8D}" type="slidenum">
              <a:rPr lang="en-IN" smtClean="0"/>
              <a:t>‹#›</a:t>
            </a:fld>
            <a:endParaRPr lang="en-IN"/>
          </a:p>
        </p:txBody>
      </p:sp>
    </p:spTree>
    <p:extLst>
      <p:ext uri="{BB962C8B-B14F-4D97-AF65-F5344CB8AC3E}">
        <p14:creationId xmlns:p14="http://schemas.microsoft.com/office/powerpoint/2010/main" val="129834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211EF-26A4-64C6-DBCF-EEFC6A121B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F2F26A-6787-67A4-7A9A-C038A266E1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63704D-DF65-DB80-3FC6-E57E96FA0CE1}"/>
              </a:ext>
            </a:extLst>
          </p:cNvPr>
          <p:cNvSpPr>
            <a:spLocks noGrp="1"/>
          </p:cNvSpPr>
          <p:nvPr>
            <p:ph type="dt" sz="half" idx="10"/>
          </p:nvPr>
        </p:nvSpPr>
        <p:spPr/>
        <p:txBody>
          <a:bodyPr/>
          <a:lstStyle/>
          <a:p>
            <a:fld id="{84B47096-A833-4FFB-B1CD-190FCF7F612A}" type="datetimeFigureOut">
              <a:rPr lang="en-IN" smtClean="0"/>
              <a:t>16-06-2025</a:t>
            </a:fld>
            <a:endParaRPr lang="en-IN"/>
          </a:p>
        </p:txBody>
      </p:sp>
      <p:sp>
        <p:nvSpPr>
          <p:cNvPr id="5" name="Footer Placeholder 4">
            <a:extLst>
              <a:ext uri="{FF2B5EF4-FFF2-40B4-BE49-F238E27FC236}">
                <a16:creationId xmlns:a16="http://schemas.microsoft.com/office/drawing/2014/main" id="{9A97A1F3-56C3-9442-0036-EEF1DFEAD8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62E7A3-CC58-DCE6-2FAE-CE2656634C22}"/>
              </a:ext>
            </a:extLst>
          </p:cNvPr>
          <p:cNvSpPr>
            <a:spLocks noGrp="1"/>
          </p:cNvSpPr>
          <p:nvPr>
            <p:ph type="sldNum" sz="quarter" idx="12"/>
          </p:nvPr>
        </p:nvSpPr>
        <p:spPr/>
        <p:txBody>
          <a:bodyPr/>
          <a:lstStyle/>
          <a:p>
            <a:fld id="{3834BED0-B503-4E04-A4CE-A341F42ECE8D}" type="slidenum">
              <a:rPr lang="en-IN" smtClean="0"/>
              <a:t>‹#›</a:t>
            </a:fld>
            <a:endParaRPr lang="en-IN"/>
          </a:p>
        </p:txBody>
      </p:sp>
    </p:spTree>
    <p:extLst>
      <p:ext uri="{BB962C8B-B14F-4D97-AF65-F5344CB8AC3E}">
        <p14:creationId xmlns:p14="http://schemas.microsoft.com/office/powerpoint/2010/main" val="2817806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7F7B7-E0AD-4831-3775-402A01C18E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B88FE2-32CD-E0D8-6543-80775F5E84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879109-6BDC-E581-A73D-317C07F2AD54}"/>
              </a:ext>
            </a:extLst>
          </p:cNvPr>
          <p:cNvSpPr>
            <a:spLocks noGrp="1"/>
          </p:cNvSpPr>
          <p:nvPr>
            <p:ph type="dt" sz="half" idx="10"/>
          </p:nvPr>
        </p:nvSpPr>
        <p:spPr/>
        <p:txBody>
          <a:bodyPr/>
          <a:lstStyle/>
          <a:p>
            <a:fld id="{84B47096-A833-4FFB-B1CD-190FCF7F612A}" type="datetimeFigureOut">
              <a:rPr lang="en-IN" smtClean="0"/>
              <a:t>16-06-2025</a:t>
            </a:fld>
            <a:endParaRPr lang="en-IN"/>
          </a:p>
        </p:txBody>
      </p:sp>
      <p:sp>
        <p:nvSpPr>
          <p:cNvPr id="5" name="Footer Placeholder 4">
            <a:extLst>
              <a:ext uri="{FF2B5EF4-FFF2-40B4-BE49-F238E27FC236}">
                <a16:creationId xmlns:a16="http://schemas.microsoft.com/office/drawing/2014/main" id="{35A19FB1-47CF-795B-DAE1-FFF1B30250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E1D672-8F98-520F-B282-EC53EF20DB51}"/>
              </a:ext>
            </a:extLst>
          </p:cNvPr>
          <p:cNvSpPr>
            <a:spLocks noGrp="1"/>
          </p:cNvSpPr>
          <p:nvPr>
            <p:ph type="sldNum" sz="quarter" idx="12"/>
          </p:nvPr>
        </p:nvSpPr>
        <p:spPr/>
        <p:txBody>
          <a:bodyPr/>
          <a:lstStyle/>
          <a:p>
            <a:fld id="{3834BED0-B503-4E04-A4CE-A341F42ECE8D}" type="slidenum">
              <a:rPr lang="en-IN" smtClean="0"/>
              <a:t>‹#›</a:t>
            </a:fld>
            <a:endParaRPr lang="en-IN"/>
          </a:p>
        </p:txBody>
      </p:sp>
    </p:spTree>
    <p:extLst>
      <p:ext uri="{BB962C8B-B14F-4D97-AF65-F5344CB8AC3E}">
        <p14:creationId xmlns:p14="http://schemas.microsoft.com/office/powerpoint/2010/main" val="2231451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54FE-7E89-3637-8E30-0F421E5D6A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3D071AC-AAFE-F167-64FF-DF5D395F23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6D520F-95D9-7B66-08E5-E16BAF6318A0}"/>
              </a:ext>
            </a:extLst>
          </p:cNvPr>
          <p:cNvSpPr>
            <a:spLocks noGrp="1"/>
          </p:cNvSpPr>
          <p:nvPr>
            <p:ph type="dt" sz="half" idx="10"/>
          </p:nvPr>
        </p:nvSpPr>
        <p:spPr/>
        <p:txBody>
          <a:bodyPr/>
          <a:lstStyle/>
          <a:p>
            <a:fld id="{84B47096-A833-4FFB-B1CD-190FCF7F612A}" type="datetimeFigureOut">
              <a:rPr lang="en-IN" smtClean="0"/>
              <a:t>16-06-2025</a:t>
            </a:fld>
            <a:endParaRPr lang="en-IN"/>
          </a:p>
        </p:txBody>
      </p:sp>
      <p:sp>
        <p:nvSpPr>
          <p:cNvPr id="5" name="Footer Placeholder 4">
            <a:extLst>
              <a:ext uri="{FF2B5EF4-FFF2-40B4-BE49-F238E27FC236}">
                <a16:creationId xmlns:a16="http://schemas.microsoft.com/office/drawing/2014/main" id="{613F1AC3-8CC6-7022-039F-6FADAB6259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F159E0-2DE0-54A5-DDB4-487A4AD41427}"/>
              </a:ext>
            </a:extLst>
          </p:cNvPr>
          <p:cNvSpPr>
            <a:spLocks noGrp="1"/>
          </p:cNvSpPr>
          <p:nvPr>
            <p:ph type="sldNum" sz="quarter" idx="12"/>
          </p:nvPr>
        </p:nvSpPr>
        <p:spPr/>
        <p:txBody>
          <a:bodyPr/>
          <a:lstStyle/>
          <a:p>
            <a:fld id="{3834BED0-B503-4E04-A4CE-A341F42ECE8D}" type="slidenum">
              <a:rPr lang="en-IN" smtClean="0"/>
              <a:t>‹#›</a:t>
            </a:fld>
            <a:endParaRPr lang="en-IN"/>
          </a:p>
        </p:txBody>
      </p:sp>
    </p:spTree>
    <p:extLst>
      <p:ext uri="{BB962C8B-B14F-4D97-AF65-F5344CB8AC3E}">
        <p14:creationId xmlns:p14="http://schemas.microsoft.com/office/powerpoint/2010/main" val="2296790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9881-059F-C167-F488-6997196B3C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1566C3-B22E-F9A3-3233-40FD92C7A2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6D4E915-87E5-C076-9AC5-00AA8BBFEE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A62362-D8F0-02B2-4A13-53100A68B6F4}"/>
              </a:ext>
            </a:extLst>
          </p:cNvPr>
          <p:cNvSpPr>
            <a:spLocks noGrp="1"/>
          </p:cNvSpPr>
          <p:nvPr>
            <p:ph type="dt" sz="half" idx="10"/>
          </p:nvPr>
        </p:nvSpPr>
        <p:spPr/>
        <p:txBody>
          <a:bodyPr/>
          <a:lstStyle/>
          <a:p>
            <a:fld id="{84B47096-A833-4FFB-B1CD-190FCF7F612A}" type="datetimeFigureOut">
              <a:rPr lang="en-IN" smtClean="0"/>
              <a:t>16-06-2025</a:t>
            </a:fld>
            <a:endParaRPr lang="en-IN"/>
          </a:p>
        </p:txBody>
      </p:sp>
      <p:sp>
        <p:nvSpPr>
          <p:cNvPr id="6" name="Footer Placeholder 5">
            <a:extLst>
              <a:ext uri="{FF2B5EF4-FFF2-40B4-BE49-F238E27FC236}">
                <a16:creationId xmlns:a16="http://schemas.microsoft.com/office/drawing/2014/main" id="{C8CEED89-FCDA-577D-9A1C-9F8B90E29E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E0273D-DF30-8EE6-7088-20E73B3814D2}"/>
              </a:ext>
            </a:extLst>
          </p:cNvPr>
          <p:cNvSpPr>
            <a:spLocks noGrp="1"/>
          </p:cNvSpPr>
          <p:nvPr>
            <p:ph type="sldNum" sz="quarter" idx="12"/>
          </p:nvPr>
        </p:nvSpPr>
        <p:spPr/>
        <p:txBody>
          <a:bodyPr/>
          <a:lstStyle/>
          <a:p>
            <a:fld id="{3834BED0-B503-4E04-A4CE-A341F42ECE8D}" type="slidenum">
              <a:rPr lang="en-IN" smtClean="0"/>
              <a:t>‹#›</a:t>
            </a:fld>
            <a:endParaRPr lang="en-IN"/>
          </a:p>
        </p:txBody>
      </p:sp>
    </p:spTree>
    <p:extLst>
      <p:ext uri="{BB962C8B-B14F-4D97-AF65-F5344CB8AC3E}">
        <p14:creationId xmlns:p14="http://schemas.microsoft.com/office/powerpoint/2010/main" val="984346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8E61-FA46-0449-AEC5-63AA05090B5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08A647-543E-40B9-8032-E1C5A71DD5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F5C405-A4D2-4F81-5708-3F26494E47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8C6D4B-FD5A-183D-FE48-4E4F816F61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199C42-D2B8-EC54-501F-DC1C43647F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0995A6-86E5-284A-83E1-32F2171A1C4E}"/>
              </a:ext>
            </a:extLst>
          </p:cNvPr>
          <p:cNvSpPr>
            <a:spLocks noGrp="1"/>
          </p:cNvSpPr>
          <p:nvPr>
            <p:ph type="dt" sz="half" idx="10"/>
          </p:nvPr>
        </p:nvSpPr>
        <p:spPr/>
        <p:txBody>
          <a:bodyPr/>
          <a:lstStyle/>
          <a:p>
            <a:fld id="{84B47096-A833-4FFB-B1CD-190FCF7F612A}" type="datetimeFigureOut">
              <a:rPr lang="en-IN" smtClean="0"/>
              <a:t>16-06-2025</a:t>
            </a:fld>
            <a:endParaRPr lang="en-IN"/>
          </a:p>
        </p:txBody>
      </p:sp>
      <p:sp>
        <p:nvSpPr>
          <p:cNvPr id="8" name="Footer Placeholder 7">
            <a:extLst>
              <a:ext uri="{FF2B5EF4-FFF2-40B4-BE49-F238E27FC236}">
                <a16:creationId xmlns:a16="http://schemas.microsoft.com/office/drawing/2014/main" id="{729BF133-25D3-8B85-1CEF-1C43BAC6BF2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9A4621-5ADC-42A3-04A0-B392776314C4}"/>
              </a:ext>
            </a:extLst>
          </p:cNvPr>
          <p:cNvSpPr>
            <a:spLocks noGrp="1"/>
          </p:cNvSpPr>
          <p:nvPr>
            <p:ph type="sldNum" sz="quarter" idx="12"/>
          </p:nvPr>
        </p:nvSpPr>
        <p:spPr/>
        <p:txBody>
          <a:bodyPr/>
          <a:lstStyle/>
          <a:p>
            <a:fld id="{3834BED0-B503-4E04-A4CE-A341F42ECE8D}" type="slidenum">
              <a:rPr lang="en-IN" smtClean="0"/>
              <a:t>‹#›</a:t>
            </a:fld>
            <a:endParaRPr lang="en-IN"/>
          </a:p>
        </p:txBody>
      </p:sp>
    </p:spTree>
    <p:extLst>
      <p:ext uri="{BB962C8B-B14F-4D97-AF65-F5344CB8AC3E}">
        <p14:creationId xmlns:p14="http://schemas.microsoft.com/office/powerpoint/2010/main" val="3379428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5AE46-4AC4-BBA7-244E-559358D3841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8B9C46-E58C-2E15-04A9-9681A5C78345}"/>
              </a:ext>
            </a:extLst>
          </p:cNvPr>
          <p:cNvSpPr>
            <a:spLocks noGrp="1"/>
          </p:cNvSpPr>
          <p:nvPr>
            <p:ph type="dt" sz="half" idx="10"/>
          </p:nvPr>
        </p:nvSpPr>
        <p:spPr/>
        <p:txBody>
          <a:bodyPr/>
          <a:lstStyle/>
          <a:p>
            <a:fld id="{84B47096-A833-4FFB-B1CD-190FCF7F612A}" type="datetimeFigureOut">
              <a:rPr lang="en-IN" smtClean="0"/>
              <a:t>16-06-2025</a:t>
            </a:fld>
            <a:endParaRPr lang="en-IN"/>
          </a:p>
        </p:txBody>
      </p:sp>
      <p:sp>
        <p:nvSpPr>
          <p:cNvPr id="4" name="Footer Placeholder 3">
            <a:extLst>
              <a:ext uri="{FF2B5EF4-FFF2-40B4-BE49-F238E27FC236}">
                <a16:creationId xmlns:a16="http://schemas.microsoft.com/office/drawing/2014/main" id="{4DE93B7B-BF7B-68E6-2342-EA5AE87605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35F2ABD-8F9E-08DA-D6B1-75929AAA318B}"/>
              </a:ext>
            </a:extLst>
          </p:cNvPr>
          <p:cNvSpPr>
            <a:spLocks noGrp="1"/>
          </p:cNvSpPr>
          <p:nvPr>
            <p:ph type="sldNum" sz="quarter" idx="12"/>
          </p:nvPr>
        </p:nvSpPr>
        <p:spPr/>
        <p:txBody>
          <a:bodyPr/>
          <a:lstStyle/>
          <a:p>
            <a:fld id="{3834BED0-B503-4E04-A4CE-A341F42ECE8D}" type="slidenum">
              <a:rPr lang="en-IN" smtClean="0"/>
              <a:t>‹#›</a:t>
            </a:fld>
            <a:endParaRPr lang="en-IN"/>
          </a:p>
        </p:txBody>
      </p:sp>
    </p:spTree>
    <p:extLst>
      <p:ext uri="{BB962C8B-B14F-4D97-AF65-F5344CB8AC3E}">
        <p14:creationId xmlns:p14="http://schemas.microsoft.com/office/powerpoint/2010/main" val="3461352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E24A39-53CD-3D96-8E5D-5E693DB21B8A}"/>
              </a:ext>
            </a:extLst>
          </p:cNvPr>
          <p:cNvSpPr>
            <a:spLocks noGrp="1"/>
          </p:cNvSpPr>
          <p:nvPr>
            <p:ph type="dt" sz="half" idx="10"/>
          </p:nvPr>
        </p:nvSpPr>
        <p:spPr/>
        <p:txBody>
          <a:bodyPr/>
          <a:lstStyle/>
          <a:p>
            <a:fld id="{84B47096-A833-4FFB-B1CD-190FCF7F612A}" type="datetimeFigureOut">
              <a:rPr lang="en-IN" smtClean="0"/>
              <a:t>16-06-2025</a:t>
            </a:fld>
            <a:endParaRPr lang="en-IN"/>
          </a:p>
        </p:txBody>
      </p:sp>
      <p:sp>
        <p:nvSpPr>
          <p:cNvPr id="3" name="Footer Placeholder 2">
            <a:extLst>
              <a:ext uri="{FF2B5EF4-FFF2-40B4-BE49-F238E27FC236}">
                <a16:creationId xmlns:a16="http://schemas.microsoft.com/office/drawing/2014/main" id="{756192B5-8A8A-AAA6-EA68-535BED5D45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FC778B-F378-9F93-944C-71DE2034CCD6}"/>
              </a:ext>
            </a:extLst>
          </p:cNvPr>
          <p:cNvSpPr>
            <a:spLocks noGrp="1"/>
          </p:cNvSpPr>
          <p:nvPr>
            <p:ph type="sldNum" sz="quarter" idx="12"/>
          </p:nvPr>
        </p:nvSpPr>
        <p:spPr/>
        <p:txBody>
          <a:bodyPr/>
          <a:lstStyle/>
          <a:p>
            <a:fld id="{3834BED0-B503-4E04-A4CE-A341F42ECE8D}" type="slidenum">
              <a:rPr lang="en-IN" smtClean="0"/>
              <a:t>‹#›</a:t>
            </a:fld>
            <a:endParaRPr lang="en-IN"/>
          </a:p>
        </p:txBody>
      </p:sp>
    </p:spTree>
    <p:extLst>
      <p:ext uri="{BB962C8B-B14F-4D97-AF65-F5344CB8AC3E}">
        <p14:creationId xmlns:p14="http://schemas.microsoft.com/office/powerpoint/2010/main" val="1517674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44B3-13F3-D1D7-8C2C-5553CB333E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46EFF3-F669-3807-413E-78D3E39771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36EC5B5-5954-DC37-2F26-DCDC83925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AFBD82-07A8-8C1F-F206-6DE2D4D9D8B5}"/>
              </a:ext>
            </a:extLst>
          </p:cNvPr>
          <p:cNvSpPr>
            <a:spLocks noGrp="1"/>
          </p:cNvSpPr>
          <p:nvPr>
            <p:ph type="dt" sz="half" idx="10"/>
          </p:nvPr>
        </p:nvSpPr>
        <p:spPr/>
        <p:txBody>
          <a:bodyPr/>
          <a:lstStyle/>
          <a:p>
            <a:fld id="{84B47096-A833-4FFB-B1CD-190FCF7F612A}" type="datetimeFigureOut">
              <a:rPr lang="en-IN" smtClean="0"/>
              <a:t>16-06-2025</a:t>
            </a:fld>
            <a:endParaRPr lang="en-IN"/>
          </a:p>
        </p:txBody>
      </p:sp>
      <p:sp>
        <p:nvSpPr>
          <p:cNvPr id="6" name="Footer Placeholder 5">
            <a:extLst>
              <a:ext uri="{FF2B5EF4-FFF2-40B4-BE49-F238E27FC236}">
                <a16:creationId xmlns:a16="http://schemas.microsoft.com/office/drawing/2014/main" id="{84BBBFE7-4C29-7CCD-0238-C736B2BDA2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45F8E2-484D-A0BD-EAA7-38DBE6CF4C35}"/>
              </a:ext>
            </a:extLst>
          </p:cNvPr>
          <p:cNvSpPr>
            <a:spLocks noGrp="1"/>
          </p:cNvSpPr>
          <p:nvPr>
            <p:ph type="sldNum" sz="quarter" idx="12"/>
          </p:nvPr>
        </p:nvSpPr>
        <p:spPr/>
        <p:txBody>
          <a:bodyPr/>
          <a:lstStyle/>
          <a:p>
            <a:fld id="{3834BED0-B503-4E04-A4CE-A341F42ECE8D}" type="slidenum">
              <a:rPr lang="en-IN" smtClean="0"/>
              <a:t>‹#›</a:t>
            </a:fld>
            <a:endParaRPr lang="en-IN"/>
          </a:p>
        </p:txBody>
      </p:sp>
    </p:spTree>
    <p:extLst>
      <p:ext uri="{BB962C8B-B14F-4D97-AF65-F5344CB8AC3E}">
        <p14:creationId xmlns:p14="http://schemas.microsoft.com/office/powerpoint/2010/main" val="969356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D5E41-072F-7672-D6C6-C8476F8D7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55C646-C5D9-6AC3-D83E-74575A2A8F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CA0173-0A15-3912-90E7-4D4F11831F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E67F1C-B11C-E4C8-2BCA-BB9D734094EA}"/>
              </a:ext>
            </a:extLst>
          </p:cNvPr>
          <p:cNvSpPr>
            <a:spLocks noGrp="1"/>
          </p:cNvSpPr>
          <p:nvPr>
            <p:ph type="dt" sz="half" idx="10"/>
          </p:nvPr>
        </p:nvSpPr>
        <p:spPr/>
        <p:txBody>
          <a:bodyPr/>
          <a:lstStyle/>
          <a:p>
            <a:fld id="{84B47096-A833-4FFB-B1CD-190FCF7F612A}" type="datetimeFigureOut">
              <a:rPr lang="en-IN" smtClean="0"/>
              <a:t>16-06-2025</a:t>
            </a:fld>
            <a:endParaRPr lang="en-IN"/>
          </a:p>
        </p:txBody>
      </p:sp>
      <p:sp>
        <p:nvSpPr>
          <p:cNvPr id="6" name="Footer Placeholder 5">
            <a:extLst>
              <a:ext uri="{FF2B5EF4-FFF2-40B4-BE49-F238E27FC236}">
                <a16:creationId xmlns:a16="http://schemas.microsoft.com/office/drawing/2014/main" id="{EB6DE30D-5FF7-468A-D822-3DA924246D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0E56F2-482F-E8D8-DD1D-E4137DF30DB6}"/>
              </a:ext>
            </a:extLst>
          </p:cNvPr>
          <p:cNvSpPr>
            <a:spLocks noGrp="1"/>
          </p:cNvSpPr>
          <p:nvPr>
            <p:ph type="sldNum" sz="quarter" idx="12"/>
          </p:nvPr>
        </p:nvSpPr>
        <p:spPr/>
        <p:txBody>
          <a:bodyPr/>
          <a:lstStyle/>
          <a:p>
            <a:fld id="{3834BED0-B503-4E04-A4CE-A341F42ECE8D}" type="slidenum">
              <a:rPr lang="en-IN" smtClean="0"/>
              <a:t>‹#›</a:t>
            </a:fld>
            <a:endParaRPr lang="en-IN"/>
          </a:p>
        </p:txBody>
      </p:sp>
    </p:spTree>
    <p:extLst>
      <p:ext uri="{BB962C8B-B14F-4D97-AF65-F5344CB8AC3E}">
        <p14:creationId xmlns:p14="http://schemas.microsoft.com/office/powerpoint/2010/main" val="425183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23F7CE-E13D-A072-7AE4-50C3E1E15D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3C8C10-734B-314A-22B6-62ECABA05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FA337C-586D-CA2C-3C32-B5DD7B4274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B47096-A833-4FFB-B1CD-190FCF7F612A}" type="datetimeFigureOut">
              <a:rPr lang="en-IN" smtClean="0"/>
              <a:t>16-06-2025</a:t>
            </a:fld>
            <a:endParaRPr lang="en-IN"/>
          </a:p>
        </p:txBody>
      </p:sp>
      <p:sp>
        <p:nvSpPr>
          <p:cNvPr id="5" name="Footer Placeholder 4">
            <a:extLst>
              <a:ext uri="{FF2B5EF4-FFF2-40B4-BE49-F238E27FC236}">
                <a16:creationId xmlns:a16="http://schemas.microsoft.com/office/drawing/2014/main" id="{4F212919-0E34-5875-7609-9E0ECDF7B9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1F4D70-C3E0-77F4-DE00-D61988742F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4BED0-B503-4E04-A4CE-A341F42ECE8D}" type="slidenum">
              <a:rPr lang="en-IN" smtClean="0"/>
              <a:t>‹#›</a:t>
            </a:fld>
            <a:endParaRPr lang="en-IN"/>
          </a:p>
        </p:txBody>
      </p:sp>
    </p:spTree>
    <p:extLst>
      <p:ext uri="{BB962C8B-B14F-4D97-AF65-F5344CB8AC3E}">
        <p14:creationId xmlns:p14="http://schemas.microsoft.com/office/powerpoint/2010/main" val="4002784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97992-E6E4-4A81-8F3D-60F9A472D39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A497DE0-E00F-27C2-B03D-30C6C5B81CDB}"/>
              </a:ext>
            </a:extLst>
          </p:cNvPr>
          <p:cNvSpPr txBox="1"/>
          <p:nvPr/>
        </p:nvSpPr>
        <p:spPr>
          <a:xfrm>
            <a:off x="108064" y="149629"/>
            <a:ext cx="11696009" cy="6186309"/>
          </a:xfrm>
          <a:prstGeom prst="rect">
            <a:avLst/>
          </a:prstGeom>
          <a:noFill/>
        </p:spPr>
        <p:txBody>
          <a:bodyPr wrap="square">
            <a:spAutoFit/>
          </a:bodyPr>
          <a:lstStyle/>
          <a:p>
            <a:pPr algn="l">
              <a:buNone/>
            </a:pPr>
            <a:r>
              <a:rPr lang="en-US" b="0" i="0" dirty="0">
                <a:solidFill>
                  <a:srgbClr val="00B050"/>
                </a:solidFill>
                <a:effectLst/>
                <a:latin typeface="fkGrotesk"/>
              </a:rPr>
              <a:t>Overview of the Presentation</a:t>
            </a:r>
          </a:p>
          <a:p>
            <a:pPr algn="l">
              <a:buNone/>
            </a:pPr>
            <a:r>
              <a:rPr lang="en-US" b="0" i="0" dirty="0">
                <a:effectLst/>
                <a:latin typeface="fkGroteskNeue"/>
              </a:rPr>
              <a:t>This presentation explores the preparation and application of standard solutions with varying pH (1–13), focusing on how different pH levels affect natural extracts from flowers and fruits, and how these can be used as natural pH indicators and dyes.</a:t>
            </a:r>
          </a:p>
          <a:p>
            <a:pPr algn="l">
              <a:buNone/>
            </a:pPr>
            <a:r>
              <a:rPr lang="en-US" b="0" i="0" dirty="0">
                <a:effectLst/>
                <a:latin typeface="fkGrotesk"/>
              </a:rPr>
              <a:t>Key Highlights</a:t>
            </a:r>
          </a:p>
          <a:p>
            <a:pPr algn="l">
              <a:buFont typeface="+mj-lt"/>
              <a:buAutoNum type="arabicPeriod"/>
            </a:pPr>
            <a:r>
              <a:rPr lang="en-US" b="0" i="0" dirty="0">
                <a:solidFill>
                  <a:srgbClr val="00B050"/>
                </a:solidFill>
                <a:effectLst/>
                <a:latin typeface="fkGroteskNeue"/>
              </a:rPr>
              <a:t>Preparation of Standard pH Solutions</a:t>
            </a:r>
          </a:p>
          <a:p>
            <a:pPr marL="742950" lvl="1" indent="-285750" algn="l">
              <a:buFont typeface="+mj-lt"/>
              <a:buAutoNum type="arabicPeriod"/>
            </a:pPr>
            <a:r>
              <a:rPr lang="en-US" b="0" i="0" dirty="0">
                <a:effectLst/>
                <a:latin typeface="fkGroteskNeue"/>
              </a:rPr>
              <a:t>Step-by-step methods for preparing acidic, neutral, and basic solutions using common laboratory chemicals.</a:t>
            </a:r>
          </a:p>
          <a:p>
            <a:pPr marL="742950" lvl="1" indent="-285750" algn="l">
              <a:buFont typeface="+mj-lt"/>
              <a:buAutoNum type="arabicPeriod"/>
            </a:pPr>
            <a:r>
              <a:rPr lang="en-US" b="0" i="0" dirty="0">
                <a:effectLst/>
                <a:latin typeface="fkGroteskNeue"/>
              </a:rPr>
              <a:t>pH range covered: 1 (very acidic) to 13 (very basic).</a:t>
            </a:r>
          </a:p>
          <a:p>
            <a:pPr algn="l">
              <a:buFont typeface="+mj-lt"/>
              <a:buAutoNum type="arabicPeriod"/>
            </a:pPr>
            <a:r>
              <a:rPr lang="en-US" b="0" i="0" dirty="0">
                <a:solidFill>
                  <a:srgbClr val="00B050"/>
                </a:solidFill>
                <a:effectLst/>
                <a:latin typeface="fkGroteskNeue"/>
              </a:rPr>
              <a:t>Natural Indicators from Plant Extracts</a:t>
            </a:r>
          </a:p>
          <a:p>
            <a:pPr marL="742950" lvl="1" indent="-285750" algn="l">
              <a:buFont typeface="+mj-lt"/>
              <a:buAutoNum type="arabicPeriod"/>
            </a:pPr>
            <a:r>
              <a:rPr lang="en-US" b="0" i="0" dirty="0">
                <a:effectLst/>
                <a:latin typeface="fkGroteskNeue"/>
              </a:rPr>
              <a:t>Investigation into how flower and fruit extracts (such as red cabbage, beetroot, jamun, turmeric, moss rose, and hibiscus) change color at different pH levels.</a:t>
            </a:r>
          </a:p>
          <a:p>
            <a:pPr marL="742950" lvl="1" indent="-285750" algn="l">
              <a:buFont typeface="+mj-lt"/>
              <a:buAutoNum type="arabicPeriod"/>
            </a:pPr>
            <a:r>
              <a:rPr lang="en-US" b="0" i="0" dirty="0">
                <a:effectLst/>
                <a:latin typeface="fkGroteskNeue"/>
              </a:rPr>
              <a:t>Demonstrates the use of these extracts as natural pH indicators.</a:t>
            </a:r>
          </a:p>
          <a:p>
            <a:pPr algn="l">
              <a:buFont typeface="+mj-lt"/>
              <a:buAutoNum type="arabicPeriod"/>
            </a:pPr>
            <a:r>
              <a:rPr lang="en-US" b="0" i="0" dirty="0">
                <a:solidFill>
                  <a:srgbClr val="00B050"/>
                </a:solidFill>
                <a:effectLst/>
                <a:latin typeface="fkGroteskNeue"/>
              </a:rPr>
              <a:t>Application to Fabrics</a:t>
            </a:r>
          </a:p>
          <a:p>
            <a:pPr marL="742950" lvl="1" indent="-285750" algn="l">
              <a:buFont typeface="+mj-lt"/>
              <a:buAutoNum type="arabicPeriod"/>
            </a:pPr>
            <a:r>
              <a:rPr lang="en-US" b="0" i="0" dirty="0">
                <a:effectLst/>
                <a:latin typeface="fkGroteskNeue"/>
              </a:rPr>
              <a:t>Detailed process of treating cloth with natural dyes, using alum and sodium carbonate as mordants.</a:t>
            </a:r>
          </a:p>
          <a:p>
            <a:pPr marL="742950" lvl="1" indent="-285750" algn="l">
              <a:buFont typeface="+mj-lt"/>
              <a:buAutoNum type="arabicPeriod"/>
            </a:pPr>
            <a:r>
              <a:rPr lang="en-US" b="0" i="0" dirty="0">
                <a:effectLst/>
                <a:latin typeface="fkGroteskNeue"/>
              </a:rPr>
              <a:t>Observation of color changes on fabric after exposure to solutions of different pH values.</a:t>
            </a:r>
          </a:p>
          <a:p>
            <a:pPr marL="742950" lvl="1" indent="-285750" algn="l">
              <a:buFont typeface="+mj-lt"/>
              <a:buAutoNum type="arabicPeriod"/>
            </a:pPr>
            <a:r>
              <a:rPr lang="en-US" b="0" i="0" dirty="0">
                <a:effectLst/>
                <a:latin typeface="fkGroteskNeue"/>
              </a:rPr>
              <a:t>Examples include tie-dye techniques and the use of multiple plant extracts for varied color effects.</a:t>
            </a:r>
          </a:p>
          <a:p>
            <a:pPr algn="l">
              <a:buFont typeface="+mj-lt"/>
              <a:buAutoNum type="arabicPeriod"/>
            </a:pPr>
            <a:r>
              <a:rPr lang="en-US" b="0" i="0" dirty="0">
                <a:solidFill>
                  <a:srgbClr val="00B050"/>
                </a:solidFill>
                <a:effectLst/>
                <a:latin typeface="fkGroteskNeue"/>
              </a:rPr>
              <a:t>Observations and Results</a:t>
            </a:r>
          </a:p>
          <a:p>
            <a:pPr marL="742950" lvl="1" indent="-285750" algn="l">
              <a:buFont typeface="+mj-lt"/>
              <a:buAutoNum type="arabicPeriod"/>
            </a:pPr>
            <a:r>
              <a:rPr lang="en-US" b="0" i="0" dirty="0">
                <a:effectLst/>
                <a:latin typeface="fkGroteskNeue"/>
              </a:rPr>
              <a:t>Clear documentation of color changes before and after drying, and at different pH levels.</a:t>
            </a:r>
          </a:p>
          <a:p>
            <a:pPr marL="742950" lvl="1" indent="-285750" algn="l">
              <a:buFont typeface="+mj-lt"/>
              <a:buAutoNum type="arabicPeriod"/>
            </a:pPr>
            <a:r>
              <a:rPr lang="en-US" b="0" i="0" dirty="0">
                <a:effectLst/>
                <a:latin typeface="fkGroteskNeue"/>
              </a:rPr>
              <a:t>Notable findings, such as red cabbage extract turning from purple to dark blue at low pH, and from blue to yellow at high pH after drying.</a:t>
            </a:r>
          </a:p>
          <a:p>
            <a:pPr algn="l">
              <a:buFont typeface="+mj-lt"/>
              <a:buAutoNum type="arabicPeriod"/>
            </a:pPr>
            <a:r>
              <a:rPr lang="en-US" b="0" i="0" dirty="0">
                <a:solidFill>
                  <a:srgbClr val="00B050"/>
                </a:solidFill>
                <a:effectLst/>
                <a:latin typeface="fkGroteskNeue"/>
              </a:rPr>
              <a:t>Recipes for Natural Colors</a:t>
            </a:r>
          </a:p>
          <a:p>
            <a:pPr marL="742950" lvl="1" indent="-285750" algn="l">
              <a:buFont typeface="+mj-lt"/>
              <a:buAutoNum type="arabicPeriod"/>
            </a:pPr>
            <a:r>
              <a:rPr lang="en-US" b="0" i="0" dirty="0">
                <a:effectLst/>
                <a:latin typeface="fkGroteskNeue"/>
              </a:rPr>
              <a:t>Simple instructions for creating vibrant natural dyes from beetroot, hibiscus, turmeric, jamun, and red cabbage</a:t>
            </a:r>
          </a:p>
        </p:txBody>
      </p:sp>
    </p:spTree>
    <p:extLst>
      <p:ext uri="{BB962C8B-B14F-4D97-AF65-F5344CB8AC3E}">
        <p14:creationId xmlns:p14="http://schemas.microsoft.com/office/powerpoint/2010/main" val="4264915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32CCA-748E-F7FE-1B9C-9530739FBEA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A162BFB-5507-03E1-3FC8-12AD8A37071C}"/>
              </a:ext>
            </a:extLst>
          </p:cNvPr>
          <p:cNvPicPr>
            <a:picLocks noChangeAspect="1"/>
          </p:cNvPicPr>
          <p:nvPr/>
        </p:nvPicPr>
        <p:blipFill>
          <a:blip r:embed="rId2">
            <a:extLst>
              <a:ext uri="{28A0092B-C50C-407E-A947-70E740481C1C}">
                <a14:useLocalDpi xmlns:a14="http://schemas.microsoft.com/office/drawing/2010/main" val="0"/>
              </a:ext>
            </a:extLst>
          </a:blip>
          <a:srcRect l="-2255" t="1211" r="20471" b="-20"/>
          <a:stretch>
            <a:fillRect/>
          </a:stretch>
        </p:blipFill>
        <p:spPr>
          <a:xfrm rot="16200000">
            <a:off x="3388694" y="-814460"/>
            <a:ext cx="3154939" cy="6776257"/>
          </a:xfrm>
          <a:prstGeom prst="rect">
            <a:avLst/>
          </a:prstGeom>
        </p:spPr>
      </p:pic>
      <p:pic>
        <p:nvPicPr>
          <p:cNvPr id="4" name="Picture 3">
            <a:extLst>
              <a:ext uri="{FF2B5EF4-FFF2-40B4-BE49-F238E27FC236}">
                <a16:creationId xmlns:a16="http://schemas.microsoft.com/office/drawing/2014/main" id="{E0B15810-0C53-227D-03E0-6DD3F14F51AA}"/>
              </a:ext>
            </a:extLst>
          </p:cNvPr>
          <p:cNvPicPr>
            <a:picLocks noChangeAspect="1"/>
          </p:cNvPicPr>
          <p:nvPr/>
        </p:nvPicPr>
        <p:blipFill>
          <a:blip r:embed="rId3">
            <a:extLst>
              <a:ext uri="{28A0092B-C50C-407E-A947-70E740481C1C}">
                <a14:useLocalDpi xmlns:a14="http://schemas.microsoft.com/office/drawing/2010/main" val="0"/>
              </a:ext>
            </a:extLst>
          </a:blip>
          <a:srcRect l="35059" t="1332" r="11284" b="18668"/>
          <a:stretch>
            <a:fillRect/>
          </a:stretch>
        </p:blipFill>
        <p:spPr>
          <a:xfrm rot="16200000">
            <a:off x="3687914" y="2100181"/>
            <a:ext cx="2556498" cy="6776259"/>
          </a:xfrm>
          <a:prstGeom prst="rect">
            <a:avLst/>
          </a:prstGeom>
        </p:spPr>
      </p:pic>
      <p:sp>
        <p:nvSpPr>
          <p:cNvPr id="6" name="TextBox 5">
            <a:extLst>
              <a:ext uri="{FF2B5EF4-FFF2-40B4-BE49-F238E27FC236}">
                <a16:creationId xmlns:a16="http://schemas.microsoft.com/office/drawing/2014/main" id="{6B628C8C-AE09-60A8-9DF0-4F29746C63CD}"/>
              </a:ext>
            </a:extLst>
          </p:cNvPr>
          <p:cNvSpPr txBox="1"/>
          <p:nvPr/>
        </p:nvSpPr>
        <p:spPr>
          <a:xfrm>
            <a:off x="1494905" y="199506"/>
            <a:ext cx="6097384" cy="646331"/>
          </a:xfrm>
          <a:prstGeom prst="rect">
            <a:avLst/>
          </a:prstGeom>
          <a:noFill/>
        </p:spPr>
        <p:txBody>
          <a:bodyPr wrap="square">
            <a:spAutoFit/>
          </a:bodyPr>
          <a:lstStyle/>
          <a:p>
            <a:r>
              <a:rPr lang="en-US" dirty="0"/>
              <a:t>We observed the effect of different pH levels on fruits extracts to study their natural indicator properties-</a:t>
            </a:r>
            <a:endParaRPr lang="en-IN" dirty="0"/>
          </a:p>
        </p:txBody>
      </p:sp>
    </p:spTree>
    <p:extLst>
      <p:ext uri="{BB962C8B-B14F-4D97-AF65-F5344CB8AC3E}">
        <p14:creationId xmlns:p14="http://schemas.microsoft.com/office/powerpoint/2010/main" val="412513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F9277-4AB3-5502-2ADF-E5A1E34019B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CFB3F75-1335-855C-12A9-CB2D68230DA9}"/>
              </a:ext>
            </a:extLst>
          </p:cNvPr>
          <p:cNvPicPr>
            <a:picLocks noChangeAspect="1"/>
          </p:cNvPicPr>
          <p:nvPr/>
        </p:nvPicPr>
        <p:blipFill>
          <a:blip r:embed="rId2">
            <a:extLst>
              <a:ext uri="{28A0092B-C50C-407E-A947-70E740481C1C}">
                <a14:useLocalDpi xmlns:a14="http://schemas.microsoft.com/office/drawing/2010/main" val="0"/>
              </a:ext>
            </a:extLst>
          </a:blip>
          <a:srcRect r="725" b="7151"/>
          <a:stretch>
            <a:fillRect/>
          </a:stretch>
        </p:blipFill>
        <p:spPr>
          <a:xfrm rot="5400000" flipH="1">
            <a:off x="4050809" y="494607"/>
            <a:ext cx="3829657" cy="6367549"/>
          </a:xfrm>
          <a:prstGeom prst="rect">
            <a:avLst/>
          </a:prstGeom>
        </p:spPr>
      </p:pic>
      <p:sp>
        <p:nvSpPr>
          <p:cNvPr id="4" name="TextBox 3">
            <a:extLst>
              <a:ext uri="{FF2B5EF4-FFF2-40B4-BE49-F238E27FC236}">
                <a16:creationId xmlns:a16="http://schemas.microsoft.com/office/drawing/2014/main" id="{74FC7D22-6699-7E29-6CE6-AC495A17F479}"/>
              </a:ext>
            </a:extLst>
          </p:cNvPr>
          <p:cNvSpPr txBox="1"/>
          <p:nvPr/>
        </p:nvSpPr>
        <p:spPr>
          <a:xfrm>
            <a:off x="1828800" y="714895"/>
            <a:ext cx="8323432" cy="369332"/>
          </a:xfrm>
          <a:prstGeom prst="rect">
            <a:avLst/>
          </a:prstGeom>
          <a:noFill/>
        </p:spPr>
        <p:txBody>
          <a:bodyPr wrap="none" rtlCol="0">
            <a:spAutoFit/>
          </a:bodyPr>
          <a:lstStyle/>
          <a:p>
            <a:r>
              <a:rPr lang="en-IN" dirty="0"/>
              <a:t>By using jamun and red cabbage +beet root and turmeric make different type of </a:t>
            </a:r>
            <a:r>
              <a:rPr lang="en-IN" dirty="0" err="1"/>
              <a:t>color</a:t>
            </a:r>
            <a:r>
              <a:rPr lang="en-IN" dirty="0"/>
              <a:t> -</a:t>
            </a:r>
          </a:p>
        </p:txBody>
      </p:sp>
      <p:cxnSp>
        <p:nvCxnSpPr>
          <p:cNvPr id="5" name="Straight Arrow Connector 4">
            <a:extLst>
              <a:ext uri="{FF2B5EF4-FFF2-40B4-BE49-F238E27FC236}">
                <a16:creationId xmlns:a16="http://schemas.microsoft.com/office/drawing/2014/main" id="{AD81C247-1178-CFF2-90C5-B2C222CCBEEC}"/>
              </a:ext>
            </a:extLst>
          </p:cNvPr>
          <p:cNvCxnSpPr>
            <a:cxnSpLocks/>
          </p:cNvCxnSpPr>
          <p:nvPr/>
        </p:nvCxnSpPr>
        <p:spPr>
          <a:xfrm flipH="1">
            <a:off x="8944495" y="4754880"/>
            <a:ext cx="1207737"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360EEBA-ABA1-5EA3-F757-7C89818A6292}"/>
              </a:ext>
            </a:extLst>
          </p:cNvPr>
          <p:cNvSpPr txBox="1"/>
          <p:nvPr/>
        </p:nvSpPr>
        <p:spPr>
          <a:xfrm>
            <a:off x="10241280" y="4580313"/>
            <a:ext cx="1839927" cy="369332"/>
          </a:xfrm>
          <a:prstGeom prst="rect">
            <a:avLst/>
          </a:prstGeom>
          <a:noFill/>
        </p:spPr>
        <p:txBody>
          <a:bodyPr wrap="none" rtlCol="0">
            <a:spAutoFit/>
          </a:bodyPr>
          <a:lstStyle/>
          <a:p>
            <a:r>
              <a:rPr lang="en-IN" dirty="0"/>
              <a:t>MOSS ROSE+PH1 </a:t>
            </a:r>
          </a:p>
        </p:txBody>
      </p:sp>
      <p:cxnSp>
        <p:nvCxnSpPr>
          <p:cNvPr id="9" name="Straight Arrow Connector 8">
            <a:extLst>
              <a:ext uri="{FF2B5EF4-FFF2-40B4-BE49-F238E27FC236}">
                <a16:creationId xmlns:a16="http://schemas.microsoft.com/office/drawing/2014/main" id="{082B7CA4-D7C0-42EA-AAD5-D413FE300BB1}"/>
              </a:ext>
            </a:extLst>
          </p:cNvPr>
          <p:cNvCxnSpPr>
            <a:cxnSpLocks/>
          </p:cNvCxnSpPr>
          <p:nvPr/>
        </p:nvCxnSpPr>
        <p:spPr>
          <a:xfrm flipH="1" flipV="1">
            <a:off x="6096000" y="5212080"/>
            <a:ext cx="1069571" cy="856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B529B7-C0C7-5C57-5334-6F56543001C3}"/>
              </a:ext>
            </a:extLst>
          </p:cNvPr>
          <p:cNvSpPr txBox="1"/>
          <p:nvPr/>
        </p:nvSpPr>
        <p:spPr>
          <a:xfrm>
            <a:off x="6891251" y="6126480"/>
            <a:ext cx="1491242" cy="369332"/>
          </a:xfrm>
          <a:prstGeom prst="rect">
            <a:avLst/>
          </a:prstGeom>
          <a:noFill/>
        </p:spPr>
        <p:txBody>
          <a:bodyPr wrap="none" rtlCol="0">
            <a:spAutoFit/>
          </a:bodyPr>
          <a:lstStyle/>
          <a:p>
            <a:r>
              <a:rPr lang="en-IN" dirty="0"/>
              <a:t>Turmeric+ph5</a:t>
            </a:r>
          </a:p>
        </p:txBody>
      </p:sp>
      <p:cxnSp>
        <p:nvCxnSpPr>
          <p:cNvPr id="13" name="Straight Arrow Connector 12">
            <a:extLst>
              <a:ext uri="{FF2B5EF4-FFF2-40B4-BE49-F238E27FC236}">
                <a16:creationId xmlns:a16="http://schemas.microsoft.com/office/drawing/2014/main" id="{5D4566B7-8608-E1AC-466F-B96A3F66068E}"/>
              </a:ext>
            </a:extLst>
          </p:cNvPr>
          <p:cNvCxnSpPr>
            <a:cxnSpLocks/>
          </p:cNvCxnSpPr>
          <p:nvPr/>
        </p:nvCxnSpPr>
        <p:spPr>
          <a:xfrm>
            <a:off x="1346662" y="3291840"/>
            <a:ext cx="2842953" cy="1845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FA53BA-18FF-47EF-20BF-4933906ED3F6}"/>
              </a:ext>
            </a:extLst>
          </p:cNvPr>
          <p:cNvSpPr txBox="1"/>
          <p:nvPr/>
        </p:nvSpPr>
        <p:spPr>
          <a:xfrm>
            <a:off x="856211" y="2922508"/>
            <a:ext cx="1390124" cy="369332"/>
          </a:xfrm>
          <a:prstGeom prst="rect">
            <a:avLst/>
          </a:prstGeom>
          <a:noFill/>
        </p:spPr>
        <p:txBody>
          <a:bodyPr wrap="none" rtlCol="0">
            <a:spAutoFit/>
          </a:bodyPr>
          <a:lstStyle/>
          <a:p>
            <a:r>
              <a:rPr lang="en-IN" dirty="0"/>
              <a:t>Jamun+ph10</a:t>
            </a:r>
          </a:p>
        </p:txBody>
      </p:sp>
      <p:cxnSp>
        <p:nvCxnSpPr>
          <p:cNvPr id="17" name="Straight Arrow Connector 16">
            <a:extLst>
              <a:ext uri="{FF2B5EF4-FFF2-40B4-BE49-F238E27FC236}">
                <a16:creationId xmlns:a16="http://schemas.microsoft.com/office/drawing/2014/main" id="{4B11B375-E950-27BE-6CCF-F9579B31B071}"/>
              </a:ext>
            </a:extLst>
          </p:cNvPr>
          <p:cNvCxnSpPr>
            <a:cxnSpLocks/>
          </p:cNvCxnSpPr>
          <p:nvPr/>
        </p:nvCxnSpPr>
        <p:spPr>
          <a:xfrm>
            <a:off x="1828800" y="1730833"/>
            <a:ext cx="3823855" cy="1419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F836C9-A860-423A-A73A-FE8F496FD4AC}"/>
              </a:ext>
            </a:extLst>
          </p:cNvPr>
          <p:cNvSpPr txBox="1"/>
          <p:nvPr/>
        </p:nvSpPr>
        <p:spPr>
          <a:xfrm>
            <a:off x="1031210" y="1634036"/>
            <a:ext cx="1595180" cy="369332"/>
          </a:xfrm>
          <a:prstGeom prst="rect">
            <a:avLst/>
          </a:prstGeom>
          <a:noFill/>
        </p:spPr>
        <p:txBody>
          <a:bodyPr wrap="none" rtlCol="0">
            <a:spAutoFit/>
          </a:bodyPr>
          <a:lstStyle/>
          <a:p>
            <a:r>
              <a:rPr lang="en-IN" dirty="0"/>
              <a:t>Beet root +ph3</a:t>
            </a:r>
          </a:p>
        </p:txBody>
      </p:sp>
      <p:cxnSp>
        <p:nvCxnSpPr>
          <p:cNvPr id="21" name="Straight Arrow Connector 20">
            <a:extLst>
              <a:ext uri="{FF2B5EF4-FFF2-40B4-BE49-F238E27FC236}">
                <a16:creationId xmlns:a16="http://schemas.microsoft.com/office/drawing/2014/main" id="{B3AE763E-99FB-C480-2077-E3061A51BD10}"/>
              </a:ext>
            </a:extLst>
          </p:cNvPr>
          <p:cNvCxnSpPr>
            <a:cxnSpLocks/>
          </p:cNvCxnSpPr>
          <p:nvPr/>
        </p:nvCxnSpPr>
        <p:spPr>
          <a:xfrm flipH="1">
            <a:off x="8382493" y="1730833"/>
            <a:ext cx="1629295" cy="1113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5730400-E16C-D8CB-1AEE-A88CC7633EAC}"/>
              </a:ext>
            </a:extLst>
          </p:cNvPr>
          <p:cNvSpPr txBox="1"/>
          <p:nvPr/>
        </p:nvSpPr>
        <p:spPr>
          <a:xfrm>
            <a:off x="9850681" y="1773121"/>
            <a:ext cx="2028569" cy="369332"/>
          </a:xfrm>
          <a:prstGeom prst="rect">
            <a:avLst/>
          </a:prstGeom>
          <a:noFill/>
        </p:spPr>
        <p:txBody>
          <a:bodyPr wrap="none" rtlCol="0">
            <a:spAutoFit/>
          </a:bodyPr>
          <a:lstStyle/>
          <a:p>
            <a:r>
              <a:rPr lang="en-IN" dirty="0"/>
              <a:t>Pomegranate+ph10</a:t>
            </a:r>
          </a:p>
        </p:txBody>
      </p:sp>
    </p:spTree>
    <p:extLst>
      <p:ext uri="{BB962C8B-B14F-4D97-AF65-F5344CB8AC3E}">
        <p14:creationId xmlns:p14="http://schemas.microsoft.com/office/powerpoint/2010/main" val="339096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BDD5A4-580A-E292-9CC5-19C2015586DB}"/>
              </a:ext>
            </a:extLst>
          </p:cNvPr>
          <p:cNvPicPr>
            <a:picLocks noChangeAspect="1"/>
          </p:cNvPicPr>
          <p:nvPr/>
        </p:nvPicPr>
        <p:blipFill>
          <a:blip r:embed="rId2">
            <a:extLst>
              <a:ext uri="{28A0092B-C50C-407E-A947-70E740481C1C}">
                <a14:useLocalDpi xmlns:a14="http://schemas.microsoft.com/office/drawing/2010/main" val="0"/>
              </a:ext>
            </a:extLst>
          </a:blip>
          <a:srcRect l="231" t="22130" r="7398" b="21237"/>
          <a:stretch>
            <a:fillRect/>
          </a:stretch>
        </p:blipFill>
        <p:spPr>
          <a:xfrm>
            <a:off x="5955257" y="2142161"/>
            <a:ext cx="3044857" cy="3318734"/>
          </a:xfrm>
          <a:prstGeom prst="rect">
            <a:avLst/>
          </a:prstGeom>
        </p:spPr>
      </p:pic>
      <p:sp>
        <p:nvSpPr>
          <p:cNvPr id="7" name="TextBox 6">
            <a:extLst>
              <a:ext uri="{FF2B5EF4-FFF2-40B4-BE49-F238E27FC236}">
                <a16:creationId xmlns:a16="http://schemas.microsoft.com/office/drawing/2014/main" id="{3874FB7A-B6DA-0607-CDAD-E6B1850E070A}"/>
              </a:ext>
            </a:extLst>
          </p:cNvPr>
          <p:cNvSpPr txBox="1"/>
          <p:nvPr/>
        </p:nvSpPr>
        <p:spPr>
          <a:xfrm>
            <a:off x="263949" y="5293499"/>
            <a:ext cx="6740165" cy="1477328"/>
          </a:xfrm>
          <a:prstGeom prst="rect">
            <a:avLst/>
          </a:prstGeom>
          <a:noFill/>
        </p:spPr>
        <p:txBody>
          <a:bodyPr wrap="square">
            <a:spAutoFit/>
          </a:bodyPr>
          <a:lstStyle/>
          <a:p>
            <a:pPr>
              <a:buNone/>
            </a:pPr>
            <a:r>
              <a:rPr lang="en-US" b="1" dirty="0"/>
              <a:t>(Observation)</a:t>
            </a:r>
            <a:endParaRPr lang="en-US" dirty="0"/>
          </a:p>
          <a:p>
            <a:pPr>
              <a:buNone/>
            </a:pPr>
            <a:r>
              <a:rPr lang="en-US" dirty="0"/>
              <a:t>① At pH 1 → showed </a:t>
            </a:r>
            <a:r>
              <a:rPr lang="en-US" b="1" dirty="0"/>
              <a:t>purple</a:t>
            </a:r>
            <a:r>
              <a:rPr lang="en-US" dirty="0"/>
              <a:t> </a:t>
            </a:r>
            <a:r>
              <a:rPr lang="en-US" dirty="0" err="1"/>
              <a:t>colour</a:t>
            </a:r>
            <a:r>
              <a:rPr lang="en-US" dirty="0"/>
              <a:t> before drying</a:t>
            </a:r>
            <a:br>
              <a:rPr lang="en-US" dirty="0"/>
            </a:br>
            <a:r>
              <a:rPr lang="en-US" dirty="0"/>
              <a:t>but after drying purple </a:t>
            </a:r>
            <a:r>
              <a:rPr lang="en-US" dirty="0" err="1"/>
              <a:t>colour</a:t>
            </a:r>
            <a:r>
              <a:rPr lang="en-US" dirty="0"/>
              <a:t> changed in </a:t>
            </a:r>
            <a:r>
              <a:rPr lang="en-US" b="1" dirty="0"/>
              <a:t>dark bluish</a:t>
            </a:r>
            <a:r>
              <a:rPr lang="en-US" dirty="0"/>
              <a:t>.</a:t>
            </a:r>
          </a:p>
          <a:p>
            <a:r>
              <a:rPr lang="en-US" dirty="0"/>
              <a:t>② At pH 10 → showed </a:t>
            </a:r>
            <a:r>
              <a:rPr lang="en-US" b="1" dirty="0"/>
              <a:t>blue</a:t>
            </a:r>
            <a:r>
              <a:rPr lang="en-US" dirty="0"/>
              <a:t> </a:t>
            </a:r>
            <a:r>
              <a:rPr lang="en-US" dirty="0" err="1"/>
              <a:t>colour</a:t>
            </a:r>
            <a:r>
              <a:rPr lang="en-US" dirty="0"/>
              <a:t> but after drying it showed → </a:t>
            </a:r>
            <a:r>
              <a:rPr lang="en-US" b="1" dirty="0"/>
              <a:t>yellow </a:t>
            </a:r>
            <a:r>
              <a:rPr lang="en-US" b="1" dirty="0" err="1"/>
              <a:t>colour</a:t>
            </a:r>
            <a:r>
              <a:rPr lang="en-US" b="1" dirty="0"/>
              <a:t> </a:t>
            </a:r>
            <a:r>
              <a:rPr lang="en-US" dirty="0"/>
              <a:t>.</a:t>
            </a:r>
          </a:p>
        </p:txBody>
      </p:sp>
      <p:pic>
        <p:nvPicPr>
          <p:cNvPr id="9" name="Picture 8">
            <a:extLst>
              <a:ext uri="{FF2B5EF4-FFF2-40B4-BE49-F238E27FC236}">
                <a16:creationId xmlns:a16="http://schemas.microsoft.com/office/drawing/2014/main" id="{56E45542-97BF-C2E3-1EFF-80A1F1D25F0F}"/>
              </a:ext>
            </a:extLst>
          </p:cNvPr>
          <p:cNvPicPr>
            <a:picLocks noChangeAspect="1"/>
          </p:cNvPicPr>
          <p:nvPr/>
        </p:nvPicPr>
        <p:blipFill>
          <a:blip r:embed="rId3">
            <a:extLst>
              <a:ext uri="{28A0092B-C50C-407E-A947-70E740481C1C}">
                <a14:useLocalDpi xmlns:a14="http://schemas.microsoft.com/office/drawing/2010/main" val="0"/>
              </a:ext>
            </a:extLst>
          </a:blip>
          <a:srcRect t="14845" r="2512" b="19313"/>
          <a:stretch>
            <a:fillRect/>
          </a:stretch>
        </p:blipFill>
        <p:spPr>
          <a:xfrm>
            <a:off x="9163991" y="2142161"/>
            <a:ext cx="2764060" cy="3318734"/>
          </a:xfrm>
          <a:prstGeom prst="rect">
            <a:avLst/>
          </a:prstGeom>
        </p:spPr>
      </p:pic>
      <p:sp>
        <p:nvSpPr>
          <p:cNvPr id="10" name="TextBox 9">
            <a:extLst>
              <a:ext uri="{FF2B5EF4-FFF2-40B4-BE49-F238E27FC236}">
                <a16:creationId xmlns:a16="http://schemas.microsoft.com/office/drawing/2014/main" id="{EDDC2285-597F-84B0-3E95-C3939D4C8C16}"/>
              </a:ext>
            </a:extLst>
          </p:cNvPr>
          <p:cNvSpPr txBox="1"/>
          <p:nvPr/>
        </p:nvSpPr>
        <p:spPr>
          <a:xfrm>
            <a:off x="6886787" y="5561863"/>
            <a:ext cx="1447063" cy="369332"/>
          </a:xfrm>
          <a:prstGeom prst="rect">
            <a:avLst/>
          </a:prstGeom>
          <a:noFill/>
        </p:spPr>
        <p:txBody>
          <a:bodyPr wrap="none" rtlCol="0">
            <a:spAutoFit/>
          </a:bodyPr>
          <a:lstStyle/>
          <a:p>
            <a:r>
              <a:rPr lang="en-IN" dirty="0"/>
              <a:t>Before drying</a:t>
            </a:r>
          </a:p>
        </p:txBody>
      </p:sp>
      <p:sp>
        <p:nvSpPr>
          <p:cNvPr id="11" name="TextBox 10">
            <a:extLst>
              <a:ext uri="{FF2B5EF4-FFF2-40B4-BE49-F238E27FC236}">
                <a16:creationId xmlns:a16="http://schemas.microsoft.com/office/drawing/2014/main" id="{76A48D9F-4F13-82B5-62F1-D1D25E1ED5CA}"/>
              </a:ext>
            </a:extLst>
          </p:cNvPr>
          <p:cNvSpPr txBox="1"/>
          <p:nvPr/>
        </p:nvSpPr>
        <p:spPr>
          <a:xfrm>
            <a:off x="9655622" y="5500937"/>
            <a:ext cx="1302216" cy="369332"/>
          </a:xfrm>
          <a:prstGeom prst="rect">
            <a:avLst/>
          </a:prstGeom>
          <a:noFill/>
        </p:spPr>
        <p:txBody>
          <a:bodyPr wrap="none" rtlCol="0">
            <a:spAutoFit/>
          </a:bodyPr>
          <a:lstStyle/>
          <a:p>
            <a:r>
              <a:rPr lang="en-IN" dirty="0"/>
              <a:t>After drying</a:t>
            </a:r>
          </a:p>
        </p:txBody>
      </p:sp>
      <p:sp>
        <p:nvSpPr>
          <p:cNvPr id="13" name="TextBox 12">
            <a:extLst>
              <a:ext uri="{FF2B5EF4-FFF2-40B4-BE49-F238E27FC236}">
                <a16:creationId xmlns:a16="http://schemas.microsoft.com/office/drawing/2014/main" id="{794872F3-5B6A-0F21-1DE1-ABDA4B141DA3}"/>
              </a:ext>
            </a:extLst>
          </p:cNvPr>
          <p:cNvSpPr txBox="1"/>
          <p:nvPr/>
        </p:nvSpPr>
        <p:spPr>
          <a:xfrm>
            <a:off x="-1" y="46785"/>
            <a:ext cx="10793691" cy="1200329"/>
          </a:xfrm>
          <a:prstGeom prst="rect">
            <a:avLst/>
          </a:prstGeom>
          <a:noFill/>
        </p:spPr>
        <p:txBody>
          <a:bodyPr wrap="square" rtlCol="0">
            <a:spAutoFit/>
          </a:bodyPr>
          <a:lstStyle/>
          <a:p>
            <a:r>
              <a:rPr lang="en-US" dirty="0"/>
              <a:t>Firstly, we boiled the cloth in a mixture of water, Na₂CO₃ (2.5 g), and alum (5 g). After that, we placed the cloth under sunlight for drying. Once dried, then boiled again with red cabbage. After this step, the cloth was again placed under sunlight to dry. Once fully dried, we tested the cloth using pH 1 and pH 10 solutions to observe the effect of red cabbage as a natural indicator on the fabric-</a:t>
            </a:r>
            <a:endParaRPr lang="en-IN" dirty="0"/>
          </a:p>
        </p:txBody>
      </p:sp>
      <p:cxnSp>
        <p:nvCxnSpPr>
          <p:cNvPr id="3" name="Straight Arrow Connector 2">
            <a:extLst>
              <a:ext uri="{FF2B5EF4-FFF2-40B4-BE49-F238E27FC236}">
                <a16:creationId xmlns:a16="http://schemas.microsoft.com/office/drawing/2014/main" id="{B333C3C9-892B-7602-2A22-01181F227EC9}"/>
              </a:ext>
            </a:extLst>
          </p:cNvPr>
          <p:cNvCxnSpPr>
            <a:cxnSpLocks/>
          </p:cNvCxnSpPr>
          <p:nvPr/>
        </p:nvCxnSpPr>
        <p:spPr>
          <a:xfrm>
            <a:off x="5160535" y="3016720"/>
            <a:ext cx="1315679" cy="838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4094571-5D9F-B2F9-1BED-D7CFC4699081}"/>
              </a:ext>
            </a:extLst>
          </p:cNvPr>
          <p:cNvSpPr txBox="1"/>
          <p:nvPr/>
        </p:nvSpPr>
        <p:spPr>
          <a:xfrm>
            <a:off x="4962497" y="2655975"/>
            <a:ext cx="595035" cy="369332"/>
          </a:xfrm>
          <a:prstGeom prst="rect">
            <a:avLst/>
          </a:prstGeom>
          <a:noFill/>
        </p:spPr>
        <p:txBody>
          <a:bodyPr wrap="square" rtlCol="0">
            <a:spAutoFit/>
          </a:bodyPr>
          <a:lstStyle/>
          <a:p>
            <a:r>
              <a:rPr lang="en-IN" dirty="0"/>
              <a:t>Ph1 </a:t>
            </a:r>
          </a:p>
        </p:txBody>
      </p:sp>
      <p:pic>
        <p:nvPicPr>
          <p:cNvPr id="4" name="Picture 3">
            <a:extLst>
              <a:ext uri="{FF2B5EF4-FFF2-40B4-BE49-F238E27FC236}">
                <a16:creationId xmlns:a16="http://schemas.microsoft.com/office/drawing/2014/main" id="{FF52C6A7-26E5-F281-C34B-1FE3A5F99924}"/>
              </a:ext>
            </a:extLst>
          </p:cNvPr>
          <p:cNvPicPr>
            <a:picLocks noChangeAspect="1"/>
          </p:cNvPicPr>
          <p:nvPr/>
        </p:nvPicPr>
        <p:blipFill>
          <a:blip r:embed="rId4">
            <a:extLst>
              <a:ext uri="{28A0092B-C50C-407E-A947-70E740481C1C}">
                <a14:useLocalDpi xmlns:a14="http://schemas.microsoft.com/office/drawing/2010/main" val="0"/>
              </a:ext>
            </a:extLst>
          </a:blip>
          <a:srcRect l="-1" t="29763" r="1372" b="28121"/>
          <a:stretch>
            <a:fillRect/>
          </a:stretch>
        </p:blipFill>
        <p:spPr>
          <a:xfrm rot="16200000">
            <a:off x="1624988" y="2527138"/>
            <a:ext cx="3357524" cy="2548779"/>
          </a:xfrm>
          <a:prstGeom prst="rect">
            <a:avLst/>
          </a:prstGeom>
        </p:spPr>
      </p:pic>
      <p:cxnSp>
        <p:nvCxnSpPr>
          <p:cNvPr id="12" name="Straight Arrow Connector 11">
            <a:extLst>
              <a:ext uri="{FF2B5EF4-FFF2-40B4-BE49-F238E27FC236}">
                <a16:creationId xmlns:a16="http://schemas.microsoft.com/office/drawing/2014/main" id="{6F508EC2-FF3C-06BE-6560-06914539763C}"/>
              </a:ext>
            </a:extLst>
          </p:cNvPr>
          <p:cNvCxnSpPr>
            <a:cxnSpLocks/>
          </p:cNvCxnSpPr>
          <p:nvPr/>
        </p:nvCxnSpPr>
        <p:spPr>
          <a:xfrm>
            <a:off x="1377124" y="2083657"/>
            <a:ext cx="1666027" cy="947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339F5E4-B013-64FD-ACBF-2EF51C7667D3}"/>
              </a:ext>
            </a:extLst>
          </p:cNvPr>
          <p:cNvSpPr txBox="1"/>
          <p:nvPr/>
        </p:nvSpPr>
        <p:spPr>
          <a:xfrm>
            <a:off x="386900" y="1752341"/>
            <a:ext cx="4578305" cy="369332"/>
          </a:xfrm>
          <a:prstGeom prst="rect">
            <a:avLst/>
          </a:prstGeom>
          <a:noFill/>
        </p:spPr>
        <p:txBody>
          <a:bodyPr wrap="none" rtlCol="0">
            <a:spAutoFit/>
          </a:bodyPr>
          <a:lstStyle/>
          <a:p>
            <a:r>
              <a:rPr lang="en-IN" dirty="0"/>
              <a:t>Red cabbage +</a:t>
            </a:r>
            <a:r>
              <a:rPr lang="en-IN" dirty="0" err="1"/>
              <a:t>modarante</a:t>
            </a:r>
            <a:r>
              <a:rPr lang="en-IN" dirty="0"/>
              <a:t> clothes boil together</a:t>
            </a:r>
          </a:p>
        </p:txBody>
      </p:sp>
    </p:spTree>
    <p:extLst>
      <p:ext uri="{BB962C8B-B14F-4D97-AF65-F5344CB8AC3E}">
        <p14:creationId xmlns:p14="http://schemas.microsoft.com/office/powerpoint/2010/main" val="3226379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33BEE0-D769-AE1D-B152-10BC3A603CD4}"/>
              </a:ext>
            </a:extLst>
          </p:cNvPr>
          <p:cNvPicPr>
            <a:picLocks noChangeAspect="1"/>
          </p:cNvPicPr>
          <p:nvPr/>
        </p:nvPicPr>
        <p:blipFill>
          <a:blip r:embed="rId2">
            <a:extLst>
              <a:ext uri="{28A0092B-C50C-407E-A947-70E740481C1C}">
                <a14:useLocalDpi xmlns:a14="http://schemas.microsoft.com/office/drawing/2010/main" val="0"/>
              </a:ext>
            </a:extLst>
          </a:blip>
          <a:srcRect l="3422" t="17673" r="-725" b="20306"/>
          <a:stretch>
            <a:fillRect/>
          </a:stretch>
        </p:blipFill>
        <p:spPr>
          <a:xfrm>
            <a:off x="2098316" y="1259322"/>
            <a:ext cx="3469065" cy="3930977"/>
          </a:xfrm>
          <a:prstGeom prst="rect">
            <a:avLst/>
          </a:prstGeom>
        </p:spPr>
      </p:pic>
      <p:sp>
        <p:nvSpPr>
          <p:cNvPr id="8" name="TextBox 7">
            <a:extLst>
              <a:ext uri="{FF2B5EF4-FFF2-40B4-BE49-F238E27FC236}">
                <a16:creationId xmlns:a16="http://schemas.microsoft.com/office/drawing/2014/main" id="{1D30411F-459E-1752-7EBA-B9F1CD0A4323}"/>
              </a:ext>
            </a:extLst>
          </p:cNvPr>
          <p:cNvSpPr txBox="1"/>
          <p:nvPr/>
        </p:nvSpPr>
        <p:spPr>
          <a:xfrm>
            <a:off x="87983" y="292479"/>
            <a:ext cx="6094428" cy="923330"/>
          </a:xfrm>
          <a:prstGeom prst="rect">
            <a:avLst/>
          </a:prstGeom>
          <a:noFill/>
        </p:spPr>
        <p:txBody>
          <a:bodyPr wrap="square">
            <a:spAutoFit/>
          </a:bodyPr>
          <a:lstStyle/>
          <a:p>
            <a:r>
              <a:rPr lang="en-US" dirty="0"/>
              <a:t>Firstly, we boiled the cloth in a mixture of water, Na₂CO₃ (2.5 g), and alum (5 g). After that, we placed the cloth under sunlight for drying. </a:t>
            </a:r>
            <a:endParaRPr lang="en-IN" dirty="0"/>
          </a:p>
        </p:txBody>
      </p:sp>
      <p:cxnSp>
        <p:nvCxnSpPr>
          <p:cNvPr id="10" name="Straight Arrow Connector 9">
            <a:extLst>
              <a:ext uri="{FF2B5EF4-FFF2-40B4-BE49-F238E27FC236}">
                <a16:creationId xmlns:a16="http://schemas.microsoft.com/office/drawing/2014/main" id="{48579B71-F7C9-C3DB-1FAC-7A8BF8D1D6E7}"/>
              </a:ext>
            </a:extLst>
          </p:cNvPr>
          <p:cNvCxnSpPr>
            <a:cxnSpLocks/>
          </p:cNvCxnSpPr>
          <p:nvPr/>
        </p:nvCxnSpPr>
        <p:spPr>
          <a:xfrm flipV="1">
            <a:off x="2978870" y="3224810"/>
            <a:ext cx="879437" cy="2626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CD1840-8866-4B5E-04A2-EE8FFB5358F7}"/>
              </a:ext>
            </a:extLst>
          </p:cNvPr>
          <p:cNvSpPr txBox="1"/>
          <p:nvPr/>
        </p:nvSpPr>
        <p:spPr>
          <a:xfrm>
            <a:off x="2690487" y="5834099"/>
            <a:ext cx="1068049" cy="369332"/>
          </a:xfrm>
          <a:prstGeom prst="rect">
            <a:avLst/>
          </a:prstGeom>
          <a:noFill/>
        </p:spPr>
        <p:txBody>
          <a:bodyPr wrap="none" rtlCol="0">
            <a:spAutoFit/>
          </a:bodyPr>
          <a:lstStyle/>
          <a:p>
            <a:r>
              <a:rPr lang="en-IN" dirty="0"/>
              <a:t>Turmeric </a:t>
            </a:r>
          </a:p>
        </p:txBody>
      </p:sp>
      <p:cxnSp>
        <p:nvCxnSpPr>
          <p:cNvPr id="15" name="Straight Arrow Connector 14">
            <a:extLst>
              <a:ext uri="{FF2B5EF4-FFF2-40B4-BE49-F238E27FC236}">
                <a16:creationId xmlns:a16="http://schemas.microsoft.com/office/drawing/2014/main" id="{5A73A26B-0770-AD0B-A0B9-32CD20800FA6}"/>
              </a:ext>
            </a:extLst>
          </p:cNvPr>
          <p:cNvCxnSpPr>
            <a:cxnSpLocks/>
          </p:cNvCxnSpPr>
          <p:nvPr/>
        </p:nvCxnSpPr>
        <p:spPr>
          <a:xfrm flipH="1">
            <a:off x="4768966" y="2752377"/>
            <a:ext cx="2361148" cy="655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ABC8CF-053C-958E-D1AF-FFD3067B02F6}"/>
              </a:ext>
            </a:extLst>
          </p:cNvPr>
          <p:cNvSpPr txBox="1"/>
          <p:nvPr/>
        </p:nvSpPr>
        <p:spPr>
          <a:xfrm>
            <a:off x="7187315" y="2578777"/>
            <a:ext cx="1218090" cy="369332"/>
          </a:xfrm>
          <a:prstGeom prst="rect">
            <a:avLst/>
          </a:prstGeom>
          <a:noFill/>
        </p:spPr>
        <p:txBody>
          <a:bodyPr wrap="none" rtlCol="0">
            <a:spAutoFit/>
          </a:bodyPr>
          <a:lstStyle/>
          <a:p>
            <a:r>
              <a:rPr lang="en-IN" dirty="0"/>
              <a:t>Mose rose </a:t>
            </a:r>
          </a:p>
        </p:txBody>
      </p:sp>
      <p:cxnSp>
        <p:nvCxnSpPr>
          <p:cNvPr id="19" name="Straight Arrow Connector 18">
            <a:extLst>
              <a:ext uri="{FF2B5EF4-FFF2-40B4-BE49-F238E27FC236}">
                <a16:creationId xmlns:a16="http://schemas.microsoft.com/office/drawing/2014/main" id="{AFD6C94C-DA41-8F5B-2115-9FD8A7CADB31}"/>
              </a:ext>
            </a:extLst>
          </p:cNvPr>
          <p:cNvCxnSpPr>
            <a:cxnSpLocks/>
          </p:cNvCxnSpPr>
          <p:nvPr/>
        </p:nvCxnSpPr>
        <p:spPr>
          <a:xfrm flipH="1" flipV="1">
            <a:off x="4747918" y="4042163"/>
            <a:ext cx="285995" cy="1915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67ADD4-94B3-DD68-1CCD-C5982D584F62}"/>
              </a:ext>
            </a:extLst>
          </p:cNvPr>
          <p:cNvSpPr txBox="1"/>
          <p:nvPr/>
        </p:nvSpPr>
        <p:spPr>
          <a:xfrm>
            <a:off x="4949682" y="5851266"/>
            <a:ext cx="1999715" cy="369332"/>
          </a:xfrm>
          <a:prstGeom prst="rect">
            <a:avLst/>
          </a:prstGeom>
          <a:noFill/>
        </p:spPr>
        <p:txBody>
          <a:bodyPr wrap="none" rtlCol="0">
            <a:spAutoFit/>
          </a:bodyPr>
          <a:lstStyle/>
          <a:p>
            <a:r>
              <a:rPr lang="en-IN" dirty="0"/>
              <a:t>Red Cabbage+ph10</a:t>
            </a:r>
          </a:p>
        </p:txBody>
      </p:sp>
      <p:cxnSp>
        <p:nvCxnSpPr>
          <p:cNvPr id="23" name="Straight Arrow Connector 22">
            <a:extLst>
              <a:ext uri="{FF2B5EF4-FFF2-40B4-BE49-F238E27FC236}">
                <a16:creationId xmlns:a16="http://schemas.microsoft.com/office/drawing/2014/main" id="{EF5BA354-0DBD-2F2F-E54B-8E1947EB5B94}"/>
              </a:ext>
            </a:extLst>
          </p:cNvPr>
          <p:cNvCxnSpPr>
            <a:cxnSpLocks/>
          </p:cNvCxnSpPr>
          <p:nvPr/>
        </p:nvCxnSpPr>
        <p:spPr>
          <a:xfrm flipV="1">
            <a:off x="404134" y="5046119"/>
            <a:ext cx="1970202" cy="805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599CB2-E15A-A414-6BCC-88BB30B93CFC}"/>
              </a:ext>
            </a:extLst>
          </p:cNvPr>
          <p:cNvSpPr txBox="1"/>
          <p:nvPr/>
        </p:nvSpPr>
        <p:spPr>
          <a:xfrm>
            <a:off x="87983" y="5851266"/>
            <a:ext cx="1922449" cy="369332"/>
          </a:xfrm>
          <a:prstGeom prst="rect">
            <a:avLst/>
          </a:prstGeom>
          <a:noFill/>
        </p:spPr>
        <p:txBody>
          <a:bodyPr wrap="none" rtlCol="0">
            <a:spAutoFit/>
          </a:bodyPr>
          <a:lstStyle/>
          <a:p>
            <a:r>
              <a:rPr lang="en-IN" dirty="0"/>
              <a:t>Turmeric +Na2Co3</a:t>
            </a:r>
          </a:p>
        </p:txBody>
      </p:sp>
      <p:cxnSp>
        <p:nvCxnSpPr>
          <p:cNvPr id="30" name="Straight Arrow Connector 29">
            <a:extLst>
              <a:ext uri="{FF2B5EF4-FFF2-40B4-BE49-F238E27FC236}">
                <a16:creationId xmlns:a16="http://schemas.microsoft.com/office/drawing/2014/main" id="{FCC022A4-FFB4-D553-3074-EC78C126B76E}"/>
              </a:ext>
            </a:extLst>
          </p:cNvPr>
          <p:cNvCxnSpPr>
            <a:cxnSpLocks/>
          </p:cNvCxnSpPr>
          <p:nvPr/>
        </p:nvCxnSpPr>
        <p:spPr>
          <a:xfrm flipH="1">
            <a:off x="4519432" y="2026217"/>
            <a:ext cx="1662979" cy="878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E77F3C-4F17-484B-1092-323B2B8778BB}"/>
              </a:ext>
            </a:extLst>
          </p:cNvPr>
          <p:cNvSpPr txBox="1"/>
          <p:nvPr/>
        </p:nvSpPr>
        <p:spPr>
          <a:xfrm>
            <a:off x="6096000" y="1684619"/>
            <a:ext cx="1935594" cy="369332"/>
          </a:xfrm>
          <a:prstGeom prst="rect">
            <a:avLst/>
          </a:prstGeom>
          <a:noFill/>
        </p:spPr>
        <p:txBody>
          <a:bodyPr wrap="none" rtlCol="0">
            <a:spAutoFit/>
          </a:bodyPr>
          <a:lstStyle/>
          <a:p>
            <a:r>
              <a:rPr lang="en-IN" dirty="0"/>
              <a:t>Red Cabbage +ph1</a:t>
            </a:r>
          </a:p>
        </p:txBody>
      </p:sp>
    </p:spTree>
    <p:extLst>
      <p:ext uri="{BB962C8B-B14F-4D97-AF65-F5344CB8AC3E}">
        <p14:creationId xmlns:p14="http://schemas.microsoft.com/office/powerpoint/2010/main" val="329897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918BE-F647-98D8-7A90-98A3C22D88F4}"/>
              </a:ext>
            </a:extLst>
          </p:cNvPr>
          <p:cNvPicPr>
            <a:picLocks noChangeAspect="1"/>
          </p:cNvPicPr>
          <p:nvPr/>
        </p:nvPicPr>
        <p:blipFill>
          <a:blip r:embed="rId2">
            <a:extLst>
              <a:ext uri="{28A0092B-C50C-407E-A947-70E740481C1C}">
                <a14:useLocalDpi xmlns:a14="http://schemas.microsoft.com/office/drawing/2010/main" val="0"/>
              </a:ext>
            </a:extLst>
          </a:blip>
          <a:srcRect t="12563" r="744" b="20569"/>
          <a:stretch>
            <a:fillRect/>
          </a:stretch>
        </p:blipFill>
        <p:spPr>
          <a:xfrm>
            <a:off x="4021706" y="1659960"/>
            <a:ext cx="3770182" cy="4515440"/>
          </a:xfrm>
          <a:prstGeom prst="rect">
            <a:avLst/>
          </a:prstGeom>
        </p:spPr>
      </p:pic>
      <p:cxnSp>
        <p:nvCxnSpPr>
          <p:cNvPr id="7" name="Straight Arrow Connector 6">
            <a:extLst>
              <a:ext uri="{FF2B5EF4-FFF2-40B4-BE49-F238E27FC236}">
                <a16:creationId xmlns:a16="http://schemas.microsoft.com/office/drawing/2014/main" id="{E2467567-D1F3-9D28-F8E6-50AD000D7B80}"/>
              </a:ext>
            </a:extLst>
          </p:cNvPr>
          <p:cNvCxnSpPr>
            <a:cxnSpLocks/>
          </p:cNvCxnSpPr>
          <p:nvPr/>
        </p:nvCxnSpPr>
        <p:spPr>
          <a:xfrm flipH="1">
            <a:off x="7230359" y="985100"/>
            <a:ext cx="1941921" cy="834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BD9787-FB60-12C0-F823-2BD107FA5E66}"/>
              </a:ext>
            </a:extLst>
          </p:cNvPr>
          <p:cNvSpPr txBox="1"/>
          <p:nvPr/>
        </p:nvSpPr>
        <p:spPr>
          <a:xfrm>
            <a:off x="9332536" y="1018095"/>
            <a:ext cx="2324995" cy="369332"/>
          </a:xfrm>
          <a:prstGeom prst="rect">
            <a:avLst/>
          </a:prstGeom>
          <a:noFill/>
        </p:spPr>
        <p:txBody>
          <a:bodyPr wrap="none" rtlCol="0">
            <a:spAutoFit/>
          </a:bodyPr>
          <a:lstStyle/>
          <a:p>
            <a:r>
              <a:rPr lang="en-IN" dirty="0"/>
              <a:t>Turmeric+Na2Co3(red)</a:t>
            </a:r>
          </a:p>
        </p:txBody>
      </p:sp>
      <p:cxnSp>
        <p:nvCxnSpPr>
          <p:cNvPr id="13" name="Straight Arrow Connector 12">
            <a:extLst>
              <a:ext uri="{FF2B5EF4-FFF2-40B4-BE49-F238E27FC236}">
                <a16:creationId xmlns:a16="http://schemas.microsoft.com/office/drawing/2014/main" id="{943CD0DD-A524-761D-77B6-74590ABAA828}"/>
              </a:ext>
            </a:extLst>
          </p:cNvPr>
          <p:cNvCxnSpPr>
            <a:cxnSpLocks/>
          </p:cNvCxnSpPr>
          <p:nvPr/>
        </p:nvCxnSpPr>
        <p:spPr>
          <a:xfrm flipH="1" flipV="1">
            <a:off x="6419654" y="3799846"/>
            <a:ext cx="3742441" cy="281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02C60DF-D02D-3015-03D6-2210E656A65C}"/>
              </a:ext>
            </a:extLst>
          </p:cNvPr>
          <p:cNvSpPr txBox="1"/>
          <p:nvPr/>
        </p:nvSpPr>
        <p:spPr>
          <a:xfrm>
            <a:off x="9737889" y="4081806"/>
            <a:ext cx="2443746" cy="369332"/>
          </a:xfrm>
          <a:prstGeom prst="rect">
            <a:avLst/>
          </a:prstGeom>
          <a:noFill/>
        </p:spPr>
        <p:txBody>
          <a:bodyPr wrap="none" rtlCol="0">
            <a:spAutoFit/>
          </a:bodyPr>
          <a:lstStyle/>
          <a:p>
            <a:r>
              <a:rPr lang="en-IN" dirty="0"/>
              <a:t>Only Red Cabbage(blue)</a:t>
            </a:r>
          </a:p>
        </p:txBody>
      </p:sp>
      <p:sp>
        <p:nvSpPr>
          <p:cNvPr id="16" name="TextBox 15">
            <a:extLst>
              <a:ext uri="{FF2B5EF4-FFF2-40B4-BE49-F238E27FC236}">
                <a16:creationId xmlns:a16="http://schemas.microsoft.com/office/drawing/2014/main" id="{DC2C70BF-E40F-F4EB-2AFB-ACF0FD5ABEB3}"/>
              </a:ext>
            </a:extLst>
          </p:cNvPr>
          <p:cNvSpPr txBox="1"/>
          <p:nvPr/>
        </p:nvSpPr>
        <p:spPr>
          <a:xfrm>
            <a:off x="10186152" y="2591528"/>
            <a:ext cx="1764842" cy="369332"/>
          </a:xfrm>
          <a:prstGeom prst="rect">
            <a:avLst/>
          </a:prstGeom>
          <a:noFill/>
        </p:spPr>
        <p:txBody>
          <a:bodyPr wrap="none" rtlCol="0">
            <a:spAutoFit/>
          </a:bodyPr>
          <a:lstStyle/>
          <a:p>
            <a:r>
              <a:rPr lang="en-IN" dirty="0"/>
              <a:t>Turmeric(yellow)</a:t>
            </a:r>
          </a:p>
        </p:txBody>
      </p:sp>
      <p:cxnSp>
        <p:nvCxnSpPr>
          <p:cNvPr id="18" name="Straight Arrow Connector 17">
            <a:extLst>
              <a:ext uri="{FF2B5EF4-FFF2-40B4-BE49-F238E27FC236}">
                <a16:creationId xmlns:a16="http://schemas.microsoft.com/office/drawing/2014/main" id="{5DC7FAE7-43BD-079A-2A2C-21A4A3418BFD}"/>
              </a:ext>
            </a:extLst>
          </p:cNvPr>
          <p:cNvCxnSpPr>
            <a:cxnSpLocks/>
            <a:stCxn id="16" idx="1"/>
          </p:cNvCxnSpPr>
          <p:nvPr/>
        </p:nvCxnSpPr>
        <p:spPr>
          <a:xfrm flipH="1">
            <a:off x="6966408" y="2776194"/>
            <a:ext cx="3219744" cy="322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510283-F309-BFD6-833D-58AF7351EEF3}"/>
              </a:ext>
            </a:extLst>
          </p:cNvPr>
          <p:cNvCxnSpPr>
            <a:cxnSpLocks/>
          </p:cNvCxnSpPr>
          <p:nvPr/>
        </p:nvCxnSpPr>
        <p:spPr>
          <a:xfrm flipH="1" flipV="1">
            <a:off x="7620935" y="4679142"/>
            <a:ext cx="1306249" cy="730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3C6664-EE70-2E22-9E38-13E4CE7746B4}"/>
              </a:ext>
            </a:extLst>
          </p:cNvPr>
          <p:cNvSpPr txBox="1"/>
          <p:nvPr/>
        </p:nvSpPr>
        <p:spPr>
          <a:xfrm>
            <a:off x="8927184" y="5387418"/>
            <a:ext cx="1831014" cy="369332"/>
          </a:xfrm>
          <a:prstGeom prst="rect">
            <a:avLst/>
          </a:prstGeom>
          <a:noFill/>
        </p:spPr>
        <p:txBody>
          <a:bodyPr wrap="none" rtlCol="0">
            <a:spAutoFit/>
          </a:bodyPr>
          <a:lstStyle/>
          <a:p>
            <a:r>
              <a:rPr lang="en-IN" dirty="0"/>
              <a:t>Moss Rose (pink )</a:t>
            </a:r>
          </a:p>
        </p:txBody>
      </p:sp>
      <p:cxnSp>
        <p:nvCxnSpPr>
          <p:cNvPr id="28" name="Straight Arrow Connector 27">
            <a:extLst>
              <a:ext uri="{FF2B5EF4-FFF2-40B4-BE49-F238E27FC236}">
                <a16:creationId xmlns:a16="http://schemas.microsoft.com/office/drawing/2014/main" id="{72DD4556-5FBC-27BA-DEB3-A2F0E82F58B2}"/>
              </a:ext>
            </a:extLst>
          </p:cNvPr>
          <p:cNvCxnSpPr>
            <a:cxnSpLocks/>
          </p:cNvCxnSpPr>
          <p:nvPr/>
        </p:nvCxnSpPr>
        <p:spPr>
          <a:xfrm>
            <a:off x="2495899" y="3613666"/>
            <a:ext cx="1904215" cy="608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AD75D0-DAC8-BA1A-A8D6-C9CFFAD51D5A}"/>
              </a:ext>
            </a:extLst>
          </p:cNvPr>
          <p:cNvSpPr txBox="1"/>
          <p:nvPr/>
        </p:nvSpPr>
        <p:spPr>
          <a:xfrm>
            <a:off x="802944" y="3244334"/>
            <a:ext cx="2189574" cy="369332"/>
          </a:xfrm>
          <a:prstGeom prst="rect">
            <a:avLst/>
          </a:prstGeom>
          <a:noFill/>
        </p:spPr>
        <p:txBody>
          <a:bodyPr wrap="none" rtlCol="0">
            <a:spAutoFit/>
          </a:bodyPr>
          <a:lstStyle/>
          <a:p>
            <a:r>
              <a:rPr lang="en-IN" dirty="0"/>
              <a:t>Na2co3+red Cabbage</a:t>
            </a:r>
          </a:p>
        </p:txBody>
      </p:sp>
      <p:sp>
        <p:nvSpPr>
          <p:cNvPr id="32" name="TextBox 31">
            <a:extLst>
              <a:ext uri="{FF2B5EF4-FFF2-40B4-BE49-F238E27FC236}">
                <a16:creationId xmlns:a16="http://schemas.microsoft.com/office/drawing/2014/main" id="{FFD32FD4-9385-AC3E-2F4D-564A2DD2C361}"/>
              </a:ext>
            </a:extLst>
          </p:cNvPr>
          <p:cNvSpPr txBox="1"/>
          <p:nvPr/>
        </p:nvSpPr>
        <p:spPr>
          <a:xfrm>
            <a:off x="252320" y="15604"/>
            <a:ext cx="9080216" cy="1200329"/>
          </a:xfrm>
          <a:prstGeom prst="rect">
            <a:avLst/>
          </a:prstGeom>
          <a:noFill/>
        </p:spPr>
        <p:txBody>
          <a:bodyPr wrap="square" rtlCol="0">
            <a:spAutoFit/>
          </a:bodyPr>
          <a:lstStyle/>
          <a:p>
            <a:r>
              <a:rPr lang="en-US" dirty="0"/>
              <a:t>Firstly, we washed the cloth in hot water using detergent. After drying, the cloth was boiled in a mixture of water, Na₂CO₃ (2.5 g), and alum (5 g). Once this treatment was complete, the cloth was dried again under sunlight. After drying, we applied different natural colors to various parts of the cloth, as seen in the image-</a:t>
            </a:r>
            <a:endParaRPr lang="en-IN" dirty="0"/>
          </a:p>
        </p:txBody>
      </p:sp>
    </p:spTree>
    <p:extLst>
      <p:ext uri="{BB962C8B-B14F-4D97-AF65-F5344CB8AC3E}">
        <p14:creationId xmlns:p14="http://schemas.microsoft.com/office/powerpoint/2010/main" val="1513538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862136-BC67-3D0E-6048-EE3C73D0C464}"/>
              </a:ext>
            </a:extLst>
          </p:cNvPr>
          <p:cNvPicPr>
            <a:picLocks noChangeAspect="1"/>
          </p:cNvPicPr>
          <p:nvPr/>
        </p:nvPicPr>
        <p:blipFill>
          <a:blip r:embed="rId2">
            <a:extLst>
              <a:ext uri="{28A0092B-C50C-407E-A947-70E740481C1C}">
                <a14:useLocalDpi xmlns:a14="http://schemas.microsoft.com/office/drawing/2010/main" val="0"/>
              </a:ext>
            </a:extLst>
          </a:blip>
          <a:srcRect t="25705" r="-910" b="8179"/>
          <a:stretch>
            <a:fillRect/>
          </a:stretch>
        </p:blipFill>
        <p:spPr>
          <a:xfrm>
            <a:off x="7890776" y="113121"/>
            <a:ext cx="3892730" cy="4534293"/>
          </a:xfrm>
          <a:prstGeom prst="rect">
            <a:avLst/>
          </a:prstGeom>
        </p:spPr>
      </p:pic>
      <p:cxnSp>
        <p:nvCxnSpPr>
          <p:cNvPr id="7" name="Straight Arrow Connector 6">
            <a:extLst>
              <a:ext uri="{FF2B5EF4-FFF2-40B4-BE49-F238E27FC236}">
                <a16:creationId xmlns:a16="http://schemas.microsoft.com/office/drawing/2014/main" id="{C5E1E138-288F-E113-EBCB-58013E422E7D}"/>
              </a:ext>
            </a:extLst>
          </p:cNvPr>
          <p:cNvCxnSpPr>
            <a:cxnSpLocks/>
          </p:cNvCxnSpPr>
          <p:nvPr/>
        </p:nvCxnSpPr>
        <p:spPr>
          <a:xfrm flipV="1">
            <a:off x="5915591" y="4082650"/>
            <a:ext cx="2375554" cy="139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5B41AAA-6621-D1CF-B777-EFFEB93F01D6}"/>
              </a:ext>
            </a:extLst>
          </p:cNvPr>
          <p:cNvSpPr txBox="1"/>
          <p:nvPr/>
        </p:nvSpPr>
        <p:spPr>
          <a:xfrm>
            <a:off x="4864231" y="5410986"/>
            <a:ext cx="1869551" cy="369332"/>
          </a:xfrm>
          <a:prstGeom prst="rect">
            <a:avLst/>
          </a:prstGeom>
          <a:noFill/>
        </p:spPr>
        <p:txBody>
          <a:bodyPr wrap="none" rtlCol="0">
            <a:spAutoFit/>
          </a:bodyPr>
          <a:lstStyle/>
          <a:p>
            <a:r>
              <a:rPr lang="en-IN" dirty="0"/>
              <a:t>Na2Co3+Turmeric</a:t>
            </a:r>
          </a:p>
        </p:txBody>
      </p:sp>
      <p:cxnSp>
        <p:nvCxnSpPr>
          <p:cNvPr id="11" name="Straight Arrow Connector 10">
            <a:extLst>
              <a:ext uri="{FF2B5EF4-FFF2-40B4-BE49-F238E27FC236}">
                <a16:creationId xmlns:a16="http://schemas.microsoft.com/office/drawing/2014/main" id="{D883A58A-4F2F-5D2F-9E14-1B08265300C6}"/>
              </a:ext>
            </a:extLst>
          </p:cNvPr>
          <p:cNvCxnSpPr>
            <a:cxnSpLocks/>
          </p:cNvCxnSpPr>
          <p:nvPr/>
        </p:nvCxnSpPr>
        <p:spPr>
          <a:xfrm>
            <a:off x="6315959" y="1564849"/>
            <a:ext cx="3082565" cy="556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8660527-CBDF-6575-836C-5B163333EE92}"/>
              </a:ext>
            </a:extLst>
          </p:cNvPr>
          <p:cNvSpPr txBox="1"/>
          <p:nvPr/>
        </p:nvSpPr>
        <p:spPr>
          <a:xfrm>
            <a:off x="5194169" y="1380183"/>
            <a:ext cx="1015150" cy="369332"/>
          </a:xfrm>
          <a:prstGeom prst="rect">
            <a:avLst/>
          </a:prstGeom>
          <a:noFill/>
        </p:spPr>
        <p:txBody>
          <a:bodyPr wrap="none" rtlCol="0">
            <a:spAutoFit/>
          </a:bodyPr>
          <a:lstStyle/>
          <a:p>
            <a:r>
              <a:rPr lang="en-IN" dirty="0"/>
              <a:t>Turmeric</a:t>
            </a:r>
          </a:p>
        </p:txBody>
      </p:sp>
      <p:sp>
        <p:nvSpPr>
          <p:cNvPr id="17" name="TextBox 16">
            <a:extLst>
              <a:ext uri="{FF2B5EF4-FFF2-40B4-BE49-F238E27FC236}">
                <a16:creationId xmlns:a16="http://schemas.microsoft.com/office/drawing/2014/main" id="{302563CE-159C-B143-103C-3694AED2E000}"/>
              </a:ext>
            </a:extLst>
          </p:cNvPr>
          <p:cNvSpPr txBox="1"/>
          <p:nvPr/>
        </p:nvSpPr>
        <p:spPr>
          <a:xfrm>
            <a:off x="164970" y="179853"/>
            <a:ext cx="4048811" cy="3139321"/>
          </a:xfrm>
          <a:prstGeom prst="rect">
            <a:avLst/>
          </a:prstGeom>
          <a:noFill/>
        </p:spPr>
        <p:txBody>
          <a:bodyPr wrap="square">
            <a:spAutoFit/>
          </a:bodyPr>
          <a:lstStyle/>
          <a:p>
            <a:r>
              <a:rPr lang="en-US" dirty="0"/>
              <a:t>Firstly, we boiled the cloth in a mixture of water, Na₂CO₃ (2.5 g), and alum (5 g). After that, we placed the cloth under sunlight for drying. Then, we tied knots in the cloth and marked them with rubber bands at specific intervals. The first knot was dipped in turmeric solution, the second knot was left blank, and the third knot was treated with a solution of Na₂CO₃ and turmeric (which gives a red color).</a:t>
            </a:r>
            <a:endParaRPr lang="en-IN" dirty="0"/>
          </a:p>
        </p:txBody>
      </p:sp>
    </p:spTree>
    <p:extLst>
      <p:ext uri="{BB962C8B-B14F-4D97-AF65-F5344CB8AC3E}">
        <p14:creationId xmlns:p14="http://schemas.microsoft.com/office/powerpoint/2010/main" val="1160808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B0369-5C45-B081-02A2-B5FC44A56D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1B72642-8FB7-C979-E180-E3F9C991793F}"/>
              </a:ext>
            </a:extLst>
          </p:cNvPr>
          <p:cNvPicPr>
            <a:picLocks noChangeAspect="1"/>
          </p:cNvPicPr>
          <p:nvPr/>
        </p:nvPicPr>
        <p:blipFill>
          <a:blip r:embed="rId2">
            <a:extLst>
              <a:ext uri="{28A0092B-C50C-407E-A947-70E740481C1C}">
                <a14:useLocalDpi xmlns:a14="http://schemas.microsoft.com/office/drawing/2010/main" val="0"/>
              </a:ext>
            </a:extLst>
          </a:blip>
          <a:srcRect t="17213" r="3287" b="30303"/>
          <a:stretch>
            <a:fillRect/>
          </a:stretch>
        </p:blipFill>
        <p:spPr>
          <a:xfrm>
            <a:off x="3397473" y="1895302"/>
            <a:ext cx="3728966" cy="3599412"/>
          </a:xfrm>
          <a:prstGeom prst="rect">
            <a:avLst/>
          </a:prstGeom>
        </p:spPr>
      </p:pic>
      <p:cxnSp>
        <p:nvCxnSpPr>
          <p:cNvPr id="6" name="Straight Arrow Connector 5">
            <a:extLst>
              <a:ext uri="{FF2B5EF4-FFF2-40B4-BE49-F238E27FC236}">
                <a16:creationId xmlns:a16="http://schemas.microsoft.com/office/drawing/2014/main" id="{79491027-5E5B-0908-8E3D-E5F7E207E6FF}"/>
              </a:ext>
            </a:extLst>
          </p:cNvPr>
          <p:cNvCxnSpPr>
            <a:cxnSpLocks/>
          </p:cNvCxnSpPr>
          <p:nvPr/>
        </p:nvCxnSpPr>
        <p:spPr>
          <a:xfrm>
            <a:off x="1660113" y="1977844"/>
            <a:ext cx="3474720" cy="789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D6A3D7-A9D4-DD87-DF9C-A9A3AE6B87AD}"/>
              </a:ext>
            </a:extLst>
          </p:cNvPr>
          <p:cNvSpPr txBox="1"/>
          <p:nvPr/>
        </p:nvSpPr>
        <p:spPr>
          <a:xfrm>
            <a:off x="644963" y="1895302"/>
            <a:ext cx="1015150" cy="369332"/>
          </a:xfrm>
          <a:prstGeom prst="rect">
            <a:avLst/>
          </a:prstGeom>
          <a:noFill/>
        </p:spPr>
        <p:txBody>
          <a:bodyPr wrap="none" rtlCol="0">
            <a:spAutoFit/>
          </a:bodyPr>
          <a:lstStyle/>
          <a:p>
            <a:r>
              <a:rPr lang="en-IN" dirty="0"/>
              <a:t>Turmeric</a:t>
            </a:r>
          </a:p>
        </p:txBody>
      </p:sp>
      <p:cxnSp>
        <p:nvCxnSpPr>
          <p:cNvPr id="11" name="Straight Arrow Connector 10">
            <a:extLst>
              <a:ext uri="{FF2B5EF4-FFF2-40B4-BE49-F238E27FC236}">
                <a16:creationId xmlns:a16="http://schemas.microsoft.com/office/drawing/2014/main" id="{E575D904-D2D3-8AFC-1911-A39E47063137}"/>
              </a:ext>
            </a:extLst>
          </p:cNvPr>
          <p:cNvCxnSpPr>
            <a:cxnSpLocks/>
          </p:cNvCxnSpPr>
          <p:nvPr/>
        </p:nvCxnSpPr>
        <p:spPr>
          <a:xfrm flipH="1" flipV="1">
            <a:off x="5951913" y="3429000"/>
            <a:ext cx="2477192" cy="344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EBDAB7-85D4-C272-EAF0-9C82184FEB87}"/>
              </a:ext>
            </a:extLst>
          </p:cNvPr>
          <p:cNvSpPr txBox="1"/>
          <p:nvPr/>
        </p:nvSpPr>
        <p:spPr>
          <a:xfrm>
            <a:off x="7780711" y="3773978"/>
            <a:ext cx="3524597" cy="1200329"/>
          </a:xfrm>
          <a:prstGeom prst="rect">
            <a:avLst/>
          </a:prstGeom>
          <a:noFill/>
        </p:spPr>
        <p:txBody>
          <a:bodyPr wrap="square" rtlCol="0">
            <a:spAutoFit/>
          </a:bodyPr>
          <a:lstStyle/>
          <a:p>
            <a:r>
              <a:rPr lang="en-US" dirty="0"/>
              <a:t>Hibiscus mixed with vinegar gives a red-colored solution, but after dipping the clothe into it, the color changes to light blue.</a:t>
            </a:r>
            <a:endParaRPr lang="en-IN" dirty="0"/>
          </a:p>
        </p:txBody>
      </p:sp>
      <p:sp>
        <p:nvSpPr>
          <p:cNvPr id="16" name="TextBox 15">
            <a:extLst>
              <a:ext uri="{FF2B5EF4-FFF2-40B4-BE49-F238E27FC236}">
                <a16:creationId xmlns:a16="http://schemas.microsoft.com/office/drawing/2014/main" id="{C91E898F-CBA2-680E-4339-A5B771A34D2F}"/>
              </a:ext>
            </a:extLst>
          </p:cNvPr>
          <p:cNvSpPr txBox="1"/>
          <p:nvPr/>
        </p:nvSpPr>
        <p:spPr>
          <a:xfrm>
            <a:off x="345705" y="4189477"/>
            <a:ext cx="2397495" cy="1754326"/>
          </a:xfrm>
          <a:prstGeom prst="rect">
            <a:avLst/>
          </a:prstGeom>
          <a:noFill/>
        </p:spPr>
        <p:txBody>
          <a:bodyPr wrap="square" rtlCol="0">
            <a:spAutoFit/>
          </a:bodyPr>
          <a:lstStyle/>
          <a:p>
            <a:r>
              <a:rPr lang="en-US" dirty="0"/>
              <a:t>Red cabbage extract mixed with Na₂CO₃ gives a green color, but after applying it to clothes, the green color changes to blue.</a:t>
            </a:r>
            <a:endParaRPr lang="en-IN" dirty="0"/>
          </a:p>
        </p:txBody>
      </p:sp>
      <p:cxnSp>
        <p:nvCxnSpPr>
          <p:cNvPr id="18" name="Straight Arrow Connector 17">
            <a:extLst>
              <a:ext uri="{FF2B5EF4-FFF2-40B4-BE49-F238E27FC236}">
                <a16:creationId xmlns:a16="http://schemas.microsoft.com/office/drawing/2014/main" id="{C2875292-CEBA-4E0D-9FB5-850BE4B2AB79}"/>
              </a:ext>
            </a:extLst>
          </p:cNvPr>
          <p:cNvCxnSpPr>
            <a:cxnSpLocks/>
          </p:cNvCxnSpPr>
          <p:nvPr/>
        </p:nvCxnSpPr>
        <p:spPr>
          <a:xfrm flipV="1">
            <a:off x="2613137" y="4512642"/>
            <a:ext cx="970157" cy="738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55DA67-30B1-1FA8-88B8-B23922CF16D9}"/>
              </a:ext>
            </a:extLst>
          </p:cNvPr>
          <p:cNvSpPr txBox="1"/>
          <p:nvPr/>
        </p:nvSpPr>
        <p:spPr>
          <a:xfrm>
            <a:off x="348780" y="30662"/>
            <a:ext cx="9576615" cy="1200329"/>
          </a:xfrm>
          <a:prstGeom prst="rect">
            <a:avLst/>
          </a:prstGeom>
          <a:noFill/>
        </p:spPr>
        <p:txBody>
          <a:bodyPr wrap="square">
            <a:spAutoFit/>
          </a:bodyPr>
          <a:lstStyle/>
          <a:p>
            <a:r>
              <a:rPr lang="en-US" dirty="0"/>
              <a:t>Firstly, we washed the cloth in hot water using detergent. After drying, the cloth was boiled in a mixture of water, Na₂CO₃ (2.5 g), and alum (5 g). Once this treatment was complete, the cloth was dried again under sunlight. After drying, we applied different natural colors to various parts of the cloth, as seen in the image</a:t>
            </a:r>
            <a:endParaRPr lang="en-IN" dirty="0"/>
          </a:p>
        </p:txBody>
      </p:sp>
    </p:spTree>
    <p:extLst>
      <p:ext uri="{BB962C8B-B14F-4D97-AF65-F5344CB8AC3E}">
        <p14:creationId xmlns:p14="http://schemas.microsoft.com/office/powerpoint/2010/main" val="3994504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27027-D73D-0005-21DC-6FC7B08EBC3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2E1496-2008-A0FA-B5E8-65C66C182F56}"/>
              </a:ext>
            </a:extLst>
          </p:cNvPr>
          <p:cNvPicPr>
            <a:picLocks noChangeAspect="1"/>
          </p:cNvPicPr>
          <p:nvPr/>
        </p:nvPicPr>
        <p:blipFill>
          <a:blip r:embed="rId2">
            <a:extLst>
              <a:ext uri="{28A0092B-C50C-407E-A947-70E740481C1C}">
                <a14:useLocalDpi xmlns:a14="http://schemas.microsoft.com/office/drawing/2010/main" val="0"/>
              </a:ext>
            </a:extLst>
          </a:blip>
          <a:srcRect l="5822" t="3949" r="5307" b="3477"/>
          <a:stretch>
            <a:fillRect/>
          </a:stretch>
        </p:blipFill>
        <p:spPr>
          <a:xfrm rot="16200000" flipV="1">
            <a:off x="4335086" y="336666"/>
            <a:ext cx="3366655" cy="6234544"/>
          </a:xfrm>
          <a:prstGeom prst="rect">
            <a:avLst/>
          </a:prstGeom>
        </p:spPr>
      </p:pic>
      <p:cxnSp>
        <p:nvCxnSpPr>
          <p:cNvPr id="5" name="Straight Arrow Connector 4">
            <a:extLst>
              <a:ext uri="{FF2B5EF4-FFF2-40B4-BE49-F238E27FC236}">
                <a16:creationId xmlns:a16="http://schemas.microsoft.com/office/drawing/2014/main" id="{DCE1F40E-90A9-226A-8433-B898AAF8B16E}"/>
              </a:ext>
            </a:extLst>
          </p:cNvPr>
          <p:cNvCxnSpPr>
            <a:cxnSpLocks/>
          </p:cNvCxnSpPr>
          <p:nvPr/>
        </p:nvCxnSpPr>
        <p:spPr>
          <a:xfrm>
            <a:off x="1753985" y="2347691"/>
            <a:ext cx="1989133" cy="192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2F5FF71-4E1C-70F5-9388-E420A32B2A7D}"/>
              </a:ext>
            </a:extLst>
          </p:cNvPr>
          <p:cNvSpPr txBox="1"/>
          <p:nvPr/>
        </p:nvSpPr>
        <p:spPr>
          <a:xfrm>
            <a:off x="606217" y="1886026"/>
            <a:ext cx="1450723" cy="923330"/>
          </a:xfrm>
          <a:prstGeom prst="rect">
            <a:avLst/>
          </a:prstGeom>
          <a:noFill/>
        </p:spPr>
        <p:txBody>
          <a:bodyPr wrap="square" rtlCol="0">
            <a:spAutoFit/>
          </a:bodyPr>
          <a:lstStyle/>
          <a:p>
            <a:r>
              <a:rPr lang="en-IN" dirty="0"/>
              <a:t>Turmeric +Ph 4-7(yellow colour)</a:t>
            </a:r>
          </a:p>
        </p:txBody>
      </p:sp>
      <p:cxnSp>
        <p:nvCxnSpPr>
          <p:cNvPr id="10" name="Straight Arrow Connector 9">
            <a:extLst>
              <a:ext uri="{FF2B5EF4-FFF2-40B4-BE49-F238E27FC236}">
                <a16:creationId xmlns:a16="http://schemas.microsoft.com/office/drawing/2014/main" id="{AD70A35A-AB70-4644-FD3B-62C2DF0FD788}"/>
              </a:ext>
            </a:extLst>
          </p:cNvPr>
          <p:cNvCxnSpPr>
            <a:cxnSpLocks/>
            <a:stCxn id="13" idx="1"/>
          </p:cNvCxnSpPr>
          <p:nvPr/>
        </p:nvCxnSpPr>
        <p:spPr>
          <a:xfrm flipH="1">
            <a:off x="8448884" y="1464688"/>
            <a:ext cx="1253920" cy="975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C0B8DB2-9D0F-C70D-0704-3DF5BDA47AEC}"/>
              </a:ext>
            </a:extLst>
          </p:cNvPr>
          <p:cNvSpPr txBox="1"/>
          <p:nvPr/>
        </p:nvSpPr>
        <p:spPr>
          <a:xfrm>
            <a:off x="9702804" y="864523"/>
            <a:ext cx="2294924" cy="1200329"/>
          </a:xfrm>
          <a:prstGeom prst="rect">
            <a:avLst/>
          </a:prstGeom>
          <a:noFill/>
        </p:spPr>
        <p:txBody>
          <a:bodyPr wrap="square" rtlCol="0">
            <a:spAutoFit/>
          </a:bodyPr>
          <a:lstStyle/>
          <a:p>
            <a:r>
              <a:rPr lang="en-US" dirty="0"/>
              <a:t>Jamun peel with pH 10 initially shows a green color, which turns blue after drying</a:t>
            </a:r>
            <a:endParaRPr lang="en-IN" dirty="0"/>
          </a:p>
        </p:txBody>
      </p:sp>
      <p:sp>
        <p:nvSpPr>
          <p:cNvPr id="14" name="TextBox 13">
            <a:extLst>
              <a:ext uri="{FF2B5EF4-FFF2-40B4-BE49-F238E27FC236}">
                <a16:creationId xmlns:a16="http://schemas.microsoft.com/office/drawing/2014/main" id="{AC69D40F-7FF7-C30C-799F-66CA043570DC}"/>
              </a:ext>
            </a:extLst>
          </p:cNvPr>
          <p:cNvSpPr txBox="1"/>
          <p:nvPr/>
        </p:nvSpPr>
        <p:spPr>
          <a:xfrm>
            <a:off x="9943488" y="5070146"/>
            <a:ext cx="1903615" cy="646331"/>
          </a:xfrm>
          <a:prstGeom prst="rect">
            <a:avLst/>
          </a:prstGeom>
          <a:noFill/>
        </p:spPr>
        <p:txBody>
          <a:bodyPr wrap="square" rtlCol="0">
            <a:spAutoFit/>
          </a:bodyPr>
          <a:lstStyle/>
          <a:p>
            <a:r>
              <a:rPr lang="en-IN" dirty="0"/>
              <a:t>Mosh Rose +PH 1(pink colour)</a:t>
            </a:r>
          </a:p>
        </p:txBody>
      </p:sp>
      <p:cxnSp>
        <p:nvCxnSpPr>
          <p:cNvPr id="16" name="Straight Arrow Connector 15">
            <a:extLst>
              <a:ext uri="{FF2B5EF4-FFF2-40B4-BE49-F238E27FC236}">
                <a16:creationId xmlns:a16="http://schemas.microsoft.com/office/drawing/2014/main" id="{9E0B6AE4-6DA4-D3C4-9FD9-B69E9F9C8410}"/>
              </a:ext>
            </a:extLst>
          </p:cNvPr>
          <p:cNvCxnSpPr>
            <a:cxnSpLocks/>
            <a:stCxn id="14" idx="1"/>
          </p:cNvCxnSpPr>
          <p:nvPr/>
        </p:nvCxnSpPr>
        <p:spPr>
          <a:xfrm flipH="1" flipV="1">
            <a:off x="7898015" y="4914885"/>
            <a:ext cx="2045473" cy="478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59A756-380F-CDBB-0F71-0A1566EAC279}"/>
              </a:ext>
            </a:extLst>
          </p:cNvPr>
          <p:cNvCxnSpPr>
            <a:cxnSpLocks/>
          </p:cNvCxnSpPr>
          <p:nvPr/>
        </p:nvCxnSpPr>
        <p:spPr>
          <a:xfrm flipV="1">
            <a:off x="1367592" y="3848102"/>
            <a:ext cx="1793785" cy="824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DD58C8-078F-7A3A-98F3-CE3E10FF47C4}"/>
              </a:ext>
            </a:extLst>
          </p:cNvPr>
          <p:cNvSpPr txBox="1"/>
          <p:nvPr/>
        </p:nvSpPr>
        <p:spPr>
          <a:xfrm>
            <a:off x="344897" y="4398602"/>
            <a:ext cx="1561487" cy="1477328"/>
          </a:xfrm>
          <a:prstGeom prst="rect">
            <a:avLst/>
          </a:prstGeom>
          <a:noFill/>
        </p:spPr>
        <p:txBody>
          <a:bodyPr wrap="square" rtlCol="0">
            <a:spAutoFit/>
          </a:bodyPr>
          <a:lstStyle/>
          <a:p>
            <a:r>
              <a:rPr lang="en-IN" dirty="0"/>
              <a:t>Jamun peel  + PH 1 (brownish reddish colour)</a:t>
            </a:r>
          </a:p>
        </p:txBody>
      </p:sp>
      <p:sp>
        <p:nvSpPr>
          <p:cNvPr id="27" name="TextBox 26">
            <a:extLst>
              <a:ext uri="{FF2B5EF4-FFF2-40B4-BE49-F238E27FC236}">
                <a16:creationId xmlns:a16="http://schemas.microsoft.com/office/drawing/2014/main" id="{0D016563-C8E5-A9F0-1607-2FD973F1F4FB}"/>
              </a:ext>
            </a:extLst>
          </p:cNvPr>
          <p:cNvSpPr txBox="1"/>
          <p:nvPr/>
        </p:nvSpPr>
        <p:spPr>
          <a:xfrm>
            <a:off x="477982" y="91691"/>
            <a:ext cx="7759931" cy="1477328"/>
          </a:xfrm>
          <a:prstGeom prst="rect">
            <a:avLst/>
          </a:prstGeom>
          <a:noFill/>
        </p:spPr>
        <p:txBody>
          <a:bodyPr wrap="square">
            <a:spAutoFit/>
          </a:bodyPr>
          <a:lstStyle/>
          <a:p>
            <a:r>
              <a:rPr lang="en-US" dirty="0"/>
              <a:t>Firstly, we washed the cloth in hot water using detergent. After drying, the cloth was boiled in a mixture of water, Na₂CO₃ (2.5 g), and alum (5 g). Once this treatment was complete, the cloth was dried again under sunlight. After drying, we applied different natural colors to various parts of the cloth, as seen in the image-</a:t>
            </a:r>
            <a:endParaRPr lang="en-IN" dirty="0"/>
          </a:p>
        </p:txBody>
      </p:sp>
      <p:sp>
        <p:nvSpPr>
          <p:cNvPr id="4" name="Arrow: Right 3">
            <a:extLst>
              <a:ext uri="{FF2B5EF4-FFF2-40B4-BE49-F238E27FC236}">
                <a16:creationId xmlns:a16="http://schemas.microsoft.com/office/drawing/2014/main" id="{B89C51E3-1D4C-7A6C-3660-D1AFCBE09E13}"/>
              </a:ext>
            </a:extLst>
          </p:cNvPr>
          <p:cNvSpPr/>
          <p:nvPr/>
        </p:nvSpPr>
        <p:spPr>
          <a:xfrm rot="2635377">
            <a:off x="1371911" y="3216869"/>
            <a:ext cx="2811912" cy="1367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4B21FA67-0CF5-A9C1-AA02-63DB2DD3B7F0}"/>
              </a:ext>
            </a:extLst>
          </p:cNvPr>
          <p:cNvSpPr/>
          <p:nvPr/>
        </p:nvSpPr>
        <p:spPr>
          <a:xfrm rot="20236049">
            <a:off x="1215971" y="4111124"/>
            <a:ext cx="2526139" cy="162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DEE22CEA-1C28-9A30-299E-BD42CECD4E9D}"/>
              </a:ext>
            </a:extLst>
          </p:cNvPr>
          <p:cNvSpPr/>
          <p:nvPr/>
        </p:nvSpPr>
        <p:spPr>
          <a:xfrm rot="8444611" flipV="1">
            <a:off x="8313268" y="1847225"/>
            <a:ext cx="1644838" cy="1192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6A734A5F-94A3-6FE5-4C9B-43C847037DB1}"/>
              </a:ext>
            </a:extLst>
          </p:cNvPr>
          <p:cNvSpPr/>
          <p:nvPr/>
        </p:nvSpPr>
        <p:spPr>
          <a:xfrm rot="11507435">
            <a:off x="7725852" y="5072921"/>
            <a:ext cx="2222120" cy="1542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31768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1BFE5-E311-D74F-2B9B-D1D0D427204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E04370-900E-77E9-F995-8BF15A717FD7}"/>
              </a:ext>
            </a:extLst>
          </p:cNvPr>
          <p:cNvPicPr>
            <a:picLocks noChangeAspect="1"/>
          </p:cNvPicPr>
          <p:nvPr/>
        </p:nvPicPr>
        <p:blipFill>
          <a:blip r:embed="rId2">
            <a:extLst>
              <a:ext uri="{28A0092B-C50C-407E-A947-70E740481C1C}">
                <a14:useLocalDpi xmlns:a14="http://schemas.microsoft.com/office/drawing/2010/main" val="0"/>
              </a:ext>
            </a:extLst>
          </a:blip>
          <a:srcRect l="5072" t="3131" r="2053" b="8747"/>
          <a:stretch>
            <a:fillRect/>
          </a:stretch>
        </p:blipFill>
        <p:spPr>
          <a:xfrm rot="5400000" flipH="1">
            <a:off x="4304606" y="656705"/>
            <a:ext cx="3582786" cy="6043353"/>
          </a:xfrm>
          <a:prstGeom prst="rect">
            <a:avLst/>
          </a:prstGeom>
        </p:spPr>
      </p:pic>
      <p:cxnSp>
        <p:nvCxnSpPr>
          <p:cNvPr id="5" name="Straight Arrow Connector 4">
            <a:extLst>
              <a:ext uri="{FF2B5EF4-FFF2-40B4-BE49-F238E27FC236}">
                <a16:creationId xmlns:a16="http://schemas.microsoft.com/office/drawing/2014/main" id="{1FCB404B-B132-B1F4-4236-B1A4DF26BCF7}"/>
              </a:ext>
            </a:extLst>
          </p:cNvPr>
          <p:cNvCxnSpPr>
            <a:cxnSpLocks/>
          </p:cNvCxnSpPr>
          <p:nvPr/>
        </p:nvCxnSpPr>
        <p:spPr>
          <a:xfrm flipH="1">
            <a:off x="8811491" y="1147156"/>
            <a:ext cx="1138844" cy="92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0A403BB-AFC7-D134-D19E-F867E25B6AFA}"/>
              </a:ext>
            </a:extLst>
          </p:cNvPr>
          <p:cNvSpPr txBox="1"/>
          <p:nvPr/>
        </p:nvSpPr>
        <p:spPr>
          <a:xfrm>
            <a:off x="8942417" y="692326"/>
            <a:ext cx="3047307" cy="380015"/>
          </a:xfrm>
          <a:prstGeom prst="rect">
            <a:avLst/>
          </a:prstGeom>
          <a:noFill/>
        </p:spPr>
        <p:txBody>
          <a:bodyPr wrap="square">
            <a:spAutoFit/>
          </a:bodyPr>
          <a:lstStyle/>
          <a:p>
            <a:r>
              <a:rPr lang="en-IN" dirty="0"/>
              <a:t>Mosh Rose +PH 1(pink colour)</a:t>
            </a:r>
          </a:p>
        </p:txBody>
      </p:sp>
      <p:cxnSp>
        <p:nvCxnSpPr>
          <p:cNvPr id="11" name="Straight Arrow Connector 10">
            <a:extLst>
              <a:ext uri="{FF2B5EF4-FFF2-40B4-BE49-F238E27FC236}">
                <a16:creationId xmlns:a16="http://schemas.microsoft.com/office/drawing/2014/main" id="{879C73ED-E777-B21C-991D-DD7C7BC8CC8D}"/>
              </a:ext>
            </a:extLst>
          </p:cNvPr>
          <p:cNvCxnSpPr>
            <a:cxnSpLocks/>
          </p:cNvCxnSpPr>
          <p:nvPr/>
        </p:nvCxnSpPr>
        <p:spPr>
          <a:xfrm flipH="1">
            <a:off x="8362604" y="2668385"/>
            <a:ext cx="2044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DDDB2CA-EF0A-81CD-3F48-B2C7FEC6084C}"/>
              </a:ext>
            </a:extLst>
          </p:cNvPr>
          <p:cNvSpPr txBox="1"/>
          <p:nvPr/>
        </p:nvSpPr>
        <p:spPr>
          <a:xfrm>
            <a:off x="9865822" y="2566845"/>
            <a:ext cx="1730433" cy="646331"/>
          </a:xfrm>
          <a:prstGeom prst="rect">
            <a:avLst/>
          </a:prstGeom>
          <a:noFill/>
        </p:spPr>
        <p:txBody>
          <a:bodyPr wrap="square">
            <a:spAutoFit/>
          </a:bodyPr>
          <a:lstStyle/>
          <a:p>
            <a:r>
              <a:rPr lang="en-IN" dirty="0"/>
              <a:t>Turmeric +Ph 4-7(yellow colour)</a:t>
            </a:r>
          </a:p>
        </p:txBody>
      </p:sp>
      <p:cxnSp>
        <p:nvCxnSpPr>
          <p:cNvPr id="18" name="Straight Arrow Connector 17">
            <a:extLst>
              <a:ext uri="{FF2B5EF4-FFF2-40B4-BE49-F238E27FC236}">
                <a16:creationId xmlns:a16="http://schemas.microsoft.com/office/drawing/2014/main" id="{21FAD8FE-2353-F133-0B08-8B5FDC20FF84}"/>
              </a:ext>
            </a:extLst>
          </p:cNvPr>
          <p:cNvCxnSpPr>
            <a:cxnSpLocks/>
          </p:cNvCxnSpPr>
          <p:nvPr/>
        </p:nvCxnSpPr>
        <p:spPr>
          <a:xfrm flipH="1" flipV="1">
            <a:off x="7946967" y="3811692"/>
            <a:ext cx="2660073" cy="897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8CCB9D-ECD4-A9FC-ABEE-B82E43ECE1C7}"/>
              </a:ext>
            </a:extLst>
          </p:cNvPr>
          <p:cNvSpPr txBox="1"/>
          <p:nvPr/>
        </p:nvSpPr>
        <p:spPr>
          <a:xfrm>
            <a:off x="9144694" y="4707680"/>
            <a:ext cx="2725882" cy="1200329"/>
          </a:xfrm>
          <a:prstGeom prst="rect">
            <a:avLst/>
          </a:prstGeom>
          <a:noFill/>
        </p:spPr>
        <p:txBody>
          <a:bodyPr wrap="square">
            <a:spAutoFit/>
          </a:bodyPr>
          <a:lstStyle/>
          <a:p>
            <a:r>
              <a:rPr lang="en-US" dirty="0"/>
              <a:t>Jamun peel with pH 10 initially shows a green color, which turns blue after drying</a:t>
            </a:r>
            <a:endParaRPr lang="en-IN" dirty="0"/>
          </a:p>
        </p:txBody>
      </p:sp>
    </p:spTree>
    <p:extLst>
      <p:ext uri="{BB962C8B-B14F-4D97-AF65-F5344CB8AC3E}">
        <p14:creationId xmlns:p14="http://schemas.microsoft.com/office/powerpoint/2010/main" val="1640704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5C41B-93C1-0ACC-DD72-40C63909E7E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A94EB86-7DF8-5B5F-BEBF-F6E25E8A5E34}"/>
              </a:ext>
            </a:extLst>
          </p:cNvPr>
          <p:cNvPicPr>
            <a:picLocks noChangeAspect="1"/>
          </p:cNvPicPr>
          <p:nvPr/>
        </p:nvPicPr>
        <p:blipFill>
          <a:blip r:embed="rId2">
            <a:extLst>
              <a:ext uri="{28A0092B-C50C-407E-A947-70E740481C1C}">
                <a14:useLocalDpi xmlns:a14="http://schemas.microsoft.com/office/drawing/2010/main" val="0"/>
              </a:ext>
            </a:extLst>
          </a:blip>
          <a:srcRect l="6895" t="16000" r="16671" b="38061"/>
          <a:stretch>
            <a:fillRect/>
          </a:stretch>
        </p:blipFill>
        <p:spPr>
          <a:xfrm>
            <a:off x="3344225" y="698268"/>
            <a:ext cx="4918625" cy="5255623"/>
          </a:xfrm>
          <a:prstGeom prst="rect">
            <a:avLst/>
          </a:prstGeom>
        </p:spPr>
      </p:pic>
      <p:cxnSp>
        <p:nvCxnSpPr>
          <p:cNvPr id="3" name="Straight Arrow Connector 2">
            <a:extLst>
              <a:ext uri="{FF2B5EF4-FFF2-40B4-BE49-F238E27FC236}">
                <a16:creationId xmlns:a16="http://schemas.microsoft.com/office/drawing/2014/main" id="{0A385F31-4AF5-B88A-DAC9-20AEEDF94849}"/>
              </a:ext>
            </a:extLst>
          </p:cNvPr>
          <p:cNvCxnSpPr>
            <a:cxnSpLocks/>
            <a:stCxn id="6" idx="1"/>
          </p:cNvCxnSpPr>
          <p:nvPr/>
        </p:nvCxnSpPr>
        <p:spPr>
          <a:xfrm flipH="1" flipV="1">
            <a:off x="7913716" y="2103120"/>
            <a:ext cx="2660074" cy="58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85BE7D-930E-28FC-B055-FDBE9A40CDDC}"/>
              </a:ext>
            </a:extLst>
          </p:cNvPr>
          <p:cNvSpPr txBox="1"/>
          <p:nvPr/>
        </p:nvSpPr>
        <p:spPr>
          <a:xfrm>
            <a:off x="10573790" y="2227811"/>
            <a:ext cx="1390124" cy="923330"/>
          </a:xfrm>
          <a:prstGeom prst="rect">
            <a:avLst/>
          </a:prstGeom>
          <a:noFill/>
        </p:spPr>
        <p:txBody>
          <a:bodyPr wrap="square" rtlCol="0">
            <a:spAutoFit/>
          </a:bodyPr>
          <a:lstStyle/>
          <a:p>
            <a:r>
              <a:rPr lang="en-IN" dirty="0"/>
              <a:t>Jamun+ph10=green turns into blue</a:t>
            </a:r>
          </a:p>
        </p:txBody>
      </p:sp>
      <p:cxnSp>
        <p:nvCxnSpPr>
          <p:cNvPr id="9" name="Straight Arrow Connector 8">
            <a:extLst>
              <a:ext uri="{FF2B5EF4-FFF2-40B4-BE49-F238E27FC236}">
                <a16:creationId xmlns:a16="http://schemas.microsoft.com/office/drawing/2014/main" id="{BC762F01-65B1-4F89-7193-30F3CE64DC22}"/>
              </a:ext>
            </a:extLst>
          </p:cNvPr>
          <p:cNvCxnSpPr>
            <a:cxnSpLocks/>
          </p:cNvCxnSpPr>
          <p:nvPr/>
        </p:nvCxnSpPr>
        <p:spPr>
          <a:xfrm flipH="1" flipV="1">
            <a:off x="7157258" y="4937760"/>
            <a:ext cx="2335877" cy="232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3565FB-87FC-1D56-BAA1-09E495495F15}"/>
              </a:ext>
            </a:extLst>
          </p:cNvPr>
          <p:cNvSpPr txBox="1"/>
          <p:nvPr/>
        </p:nvSpPr>
        <p:spPr>
          <a:xfrm>
            <a:off x="9145539" y="5280275"/>
            <a:ext cx="2927928" cy="646331"/>
          </a:xfrm>
          <a:prstGeom prst="rect">
            <a:avLst/>
          </a:prstGeom>
          <a:noFill/>
        </p:spPr>
        <p:txBody>
          <a:bodyPr wrap="square" rtlCol="0">
            <a:spAutoFit/>
          </a:bodyPr>
          <a:lstStyle/>
          <a:p>
            <a:r>
              <a:rPr lang="en-IN" dirty="0"/>
              <a:t>Jamun+ph12 gives yellow colour</a:t>
            </a:r>
          </a:p>
        </p:txBody>
      </p:sp>
    </p:spTree>
    <p:extLst>
      <p:ext uri="{BB962C8B-B14F-4D97-AF65-F5344CB8AC3E}">
        <p14:creationId xmlns:p14="http://schemas.microsoft.com/office/powerpoint/2010/main" val="185135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8CA4E-B5E9-18D3-492C-CAA5074F04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6A437C-A561-6FB4-5689-A70B9546DA70}"/>
              </a:ext>
            </a:extLst>
          </p:cNvPr>
          <p:cNvSpPr txBox="1"/>
          <p:nvPr/>
        </p:nvSpPr>
        <p:spPr>
          <a:xfrm>
            <a:off x="804256" y="88453"/>
            <a:ext cx="8223365" cy="1200329"/>
          </a:xfrm>
          <a:prstGeom prst="rect">
            <a:avLst/>
          </a:prstGeom>
          <a:noFill/>
        </p:spPr>
        <p:txBody>
          <a:bodyPr wrap="square">
            <a:spAutoFit/>
          </a:bodyPr>
          <a:lstStyle/>
          <a:p>
            <a:pPr>
              <a:buNone/>
            </a:pPr>
            <a:r>
              <a:rPr lang="en-US" b="1" dirty="0"/>
              <a:t>Objective:</a:t>
            </a:r>
          </a:p>
          <a:p>
            <a:r>
              <a:rPr lang="en-US" dirty="0"/>
              <a:t>To prepare natural dyes using plant extracts and observe the color change on fabric when treated with solutions of different pH (1 to 13). This explores the behavior of natural indicators and eco-friendly dyeing techniques.</a:t>
            </a:r>
          </a:p>
        </p:txBody>
      </p:sp>
      <p:sp>
        <p:nvSpPr>
          <p:cNvPr id="6" name="TextBox 5">
            <a:extLst>
              <a:ext uri="{FF2B5EF4-FFF2-40B4-BE49-F238E27FC236}">
                <a16:creationId xmlns:a16="http://schemas.microsoft.com/office/drawing/2014/main" id="{B35D0939-29D3-3AFD-FC15-EC0793DE8179}"/>
              </a:ext>
            </a:extLst>
          </p:cNvPr>
          <p:cNvSpPr txBox="1"/>
          <p:nvPr/>
        </p:nvSpPr>
        <p:spPr>
          <a:xfrm>
            <a:off x="804255" y="1288783"/>
            <a:ext cx="8855133" cy="4264120"/>
          </a:xfrm>
          <a:prstGeom prst="rect">
            <a:avLst/>
          </a:prstGeom>
          <a:noFill/>
        </p:spPr>
        <p:txBody>
          <a:bodyPr wrap="square">
            <a:spAutoFit/>
          </a:bodyPr>
          <a:lstStyle/>
          <a:p>
            <a:pPr>
              <a:buNone/>
            </a:pPr>
            <a:r>
              <a:rPr lang="en-IN" b="1" dirty="0"/>
              <a:t>Materials Required:</a:t>
            </a:r>
          </a:p>
          <a:p>
            <a:pPr>
              <a:buFont typeface="Arial" panose="020B0604020202020204" pitchFamily="34" charset="0"/>
              <a:buChar char="•"/>
            </a:pPr>
            <a:r>
              <a:rPr lang="en-IN" dirty="0"/>
              <a:t>Cotton fabric (washed and dried)</a:t>
            </a:r>
          </a:p>
          <a:p>
            <a:pPr>
              <a:buFont typeface="Arial" panose="020B0604020202020204" pitchFamily="34" charset="0"/>
              <a:buChar char="•"/>
            </a:pPr>
            <a:r>
              <a:rPr lang="en-IN" dirty="0"/>
              <a:t>Detergent (for pre-washing)</a:t>
            </a:r>
          </a:p>
          <a:p>
            <a:pPr>
              <a:buFont typeface="Arial" panose="020B0604020202020204" pitchFamily="34" charset="0"/>
              <a:buChar char="•"/>
            </a:pPr>
            <a:r>
              <a:rPr lang="en-IN" b="1" dirty="0"/>
              <a:t>Alum</a:t>
            </a:r>
            <a:r>
              <a:rPr lang="en-IN" dirty="0"/>
              <a:t> (</a:t>
            </a:r>
            <a:r>
              <a:rPr lang="en-IN" dirty="0" err="1"/>
              <a:t>KAl</a:t>
            </a:r>
            <a:r>
              <a:rPr lang="en-IN" dirty="0"/>
              <a:t>(SO₄)₂·12H₂O) – 5 g</a:t>
            </a:r>
          </a:p>
          <a:p>
            <a:pPr>
              <a:buFont typeface="Arial" panose="020B0604020202020204" pitchFamily="34" charset="0"/>
              <a:buChar char="•"/>
            </a:pPr>
            <a:r>
              <a:rPr lang="en-IN" b="1" dirty="0"/>
              <a:t>Sodium carbonate</a:t>
            </a:r>
            <a:r>
              <a:rPr lang="en-IN" dirty="0"/>
              <a:t> (Na₂CO₃) – 2.5 g</a:t>
            </a:r>
          </a:p>
          <a:p>
            <a:pPr>
              <a:buFont typeface="Arial" panose="020B0604020202020204" pitchFamily="34" charset="0"/>
              <a:buChar char="•"/>
            </a:pPr>
            <a:r>
              <a:rPr lang="en-IN" dirty="0"/>
              <a:t>Natural sources:</a:t>
            </a:r>
          </a:p>
          <a:p>
            <a:pPr marL="742950" lvl="1" indent="-285750">
              <a:buFont typeface="Arial" panose="020B0604020202020204" pitchFamily="34" charset="0"/>
              <a:buChar char="•"/>
            </a:pPr>
            <a:r>
              <a:rPr lang="en-IN" b="1" dirty="0"/>
              <a:t>Red cabbage</a:t>
            </a:r>
            <a:r>
              <a:rPr lang="en-IN" dirty="0"/>
              <a:t>, </a:t>
            </a:r>
            <a:r>
              <a:rPr lang="en-IN" b="1" dirty="0"/>
              <a:t>turmeric</a:t>
            </a:r>
            <a:r>
              <a:rPr lang="en-IN" dirty="0"/>
              <a:t>, </a:t>
            </a:r>
            <a:r>
              <a:rPr lang="en-IN" b="1" dirty="0"/>
              <a:t>jamun peel</a:t>
            </a:r>
            <a:r>
              <a:rPr lang="en-IN" dirty="0"/>
              <a:t>, </a:t>
            </a:r>
            <a:r>
              <a:rPr lang="en-IN" b="1" dirty="0"/>
              <a:t>beetroot</a:t>
            </a:r>
            <a:r>
              <a:rPr lang="en-IN" dirty="0"/>
              <a:t>, </a:t>
            </a:r>
            <a:r>
              <a:rPr lang="en-IN" b="1" dirty="0"/>
              <a:t>hibiscus</a:t>
            </a:r>
            <a:r>
              <a:rPr lang="en-IN" dirty="0"/>
              <a:t>, </a:t>
            </a:r>
            <a:r>
              <a:rPr lang="en-IN" b="1" dirty="0"/>
              <a:t>moss rose</a:t>
            </a:r>
            <a:endParaRPr lang="en-IN" dirty="0"/>
          </a:p>
          <a:p>
            <a:pPr>
              <a:buFont typeface="Arial" panose="020B0604020202020204" pitchFamily="34" charset="0"/>
              <a:buChar char="•"/>
            </a:pPr>
            <a:r>
              <a:rPr lang="en-IN" dirty="0"/>
              <a:t>Distilled water</a:t>
            </a:r>
          </a:p>
          <a:p>
            <a:pPr>
              <a:buFont typeface="Arial" panose="020B0604020202020204" pitchFamily="34" charset="0"/>
              <a:buChar char="•"/>
            </a:pPr>
            <a:r>
              <a:rPr lang="en-IN" dirty="0"/>
              <a:t>Beakers, measuring cylinder</a:t>
            </a:r>
          </a:p>
          <a:p>
            <a:pPr>
              <a:buFont typeface="Arial" panose="020B0604020202020204" pitchFamily="34" charset="0"/>
              <a:buChar char="•"/>
            </a:pPr>
            <a:r>
              <a:rPr lang="en-IN" dirty="0"/>
              <a:t>pH buffer tablets (pH 1–13) or prepared solutions</a:t>
            </a:r>
          </a:p>
          <a:p>
            <a:pPr>
              <a:buFont typeface="Arial" panose="020B0604020202020204" pitchFamily="34" charset="0"/>
              <a:buChar char="•"/>
            </a:pPr>
            <a:r>
              <a:rPr lang="en-IN" dirty="0"/>
              <a:t>Vinegar (acetic acid), NaOH (to make basic solutions)</a:t>
            </a:r>
          </a:p>
          <a:p>
            <a:pPr>
              <a:buFont typeface="Arial" panose="020B0604020202020204" pitchFamily="34" charset="0"/>
              <a:buChar char="•"/>
            </a:pPr>
            <a:r>
              <a:rPr lang="en-IN" dirty="0"/>
              <a:t>Heating apparatus (gas burner or hot plate)</a:t>
            </a:r>
          </a:p>
          <a:p>
            <a:pPr>
              <a:buFont typeface="Arial" panose="020B0604020202020204" pitchFamily="34" charset="0"/>
              <a:buChar char="•"/>
            </a:pPr>
            <a:r>
              <a:rPr lang="en-IN" dirty="0"/>
              <a:t>Rubber bands (for tie-dye patterns)</a:t>
            </a:r>
          </a:p>
          <a:p>
            <a:pPr>
              <a:buFont typeface="Arial" panose="020B0604020202020204" pitchFamily="34" charset="0"/>
              <a:buChar char="•"/>
            </a:pPr>
            <a:r>
              <a:rPr lang="en-IN" dirty="0"/>
              <a:t>Spoon/spatula</a:t>
            </a:r>
          </a:p>
          <a:p>
            <a:pPr>
              <a:buFont typeface="Arial" panose="020B0604020202020204" pitchFamily="34" charset="0"/>
              <a:buChar char="•"/>
            </a:pPr>
            <a:r>
              <a:rPr lang="en-IN" dirty="0"/>
              <a:t>pH paper or pH meter</a:t>
            </a:r>
          </a:p>
        </p:txBody>
      </p:sp>
    </p:spTree>
    <p:extLst>
      <p:ext uri="{BB962C8B-B14F-4D97-AF65-F5344CB8AC3E}">
        <p14:creationId xmlns:p14="http://schemas.microsoft.com/office/powerpoint/2010/main" val="104155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8951A-A939-A8CB-482F-9E893A724D5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FA8D6D93-EA1C-57EB-840D-1A2CE07EB790}"/>
              </a:ext>
            </a:extLst>
          </p:cNvPr>
          <p:cNvSpPr>
            <a:spLocks noChangeArrowheads="1"/>
          </p:cNvSpPr>
          <p:nvPr/>
        </p:nvSpPr>
        <p:spPr bwMode="auto">
          <a:xfrm>
            <a:off x="291546" y="751718"/>
            <a:ext cx="1056487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The presentation demonstrates the versatility and effectiveness of natural extracts as both pH indicators and eco-friendly dyes. It highlights the interplay between chemistry and art, showing practical, visually engaging results that can be applied in educational, scientific, and creative context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9AC33F40-A9B4-E517-D0F5-993B41EB6955}"/>
              </a:ext>
            </a:extLst>
          </p:cNvPr>
          <p:cNvSpPr txBox="1"/>
          <p:nvPr/>
        </p:nvSpPr>
        <p:spPr>
          <a:xfrm>
            <a:off x="291546" y="382386"/>
            <a:ext cx="1041567" cy="369332"/>
          </a:xfrm>
          <a:prstGeom prst="rect">
            <a:avLst/>
          </a:prstGeom>
          <a:noFill/>
        </p:spPr>
        <p:txBody>
          <a:bodyPr wrap="none" rtlCol="0">
            <a:spAutoFit/>
          </a:bodyPr>
          <a:lstStyle/>
          <a:p>
            <a:r>
              <a:rPr lang="en-IN" dirty="0"/>
              <a:t>overview</a:t>
            </a:r>
          </a:p>
        </p:txBody>
      </p:sp>
    </p:spTree>
    <p:extLst>
      <p:ext uri="{BB962C8B-B14F-4D97-AF65-F5344CB8AC3E}">
        <p14:creationId xmlns:p14="http://schemas.microsoft.com/office/powerpoint/2010/main" val="2744209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F4BA7-BE9C-4BFF-A886-46A9A328A0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F165524-29D1-2401-7F33-6DF1F55C7E8C}"/>
              </a:ext>
            </a:extLst>
          </p:cNvPr>
          <p:cNvSpPr txBox="1"/>
          <p:nvPr/>
        </p:nvSpPr>
        <p:spPr>
          <a:xfrm>
            <a:off x="904009" y="598516"/>
            <a:ext cx="2014526" cy="369332"/>
          </a:xfrm>
          <a:prstGeom prst="rect">
            <a:avLst/>
          </a:prstGeom>
          <a:noFill/>
        </p:spPr>
        <p:txBody>
          <a:bodyPr wrap="none" rtlCol="0">
            <a:spAutoFit/>
          </a:bodyPr>
          <a:lstStyle/>
          <a:p>
            <a:r>
              <a:rPr lang="en-IN" dirty="0"/>
              <a:t>Cyanotype Process-</a:t>
            </a:r>
          </a:p>
        </p:txBody>
      </p:sp>
      <p:sp>
        <p:nvSpPr>
          <p:cNvPr id="4" name="TextBox 3">
            <a:extLst>
              <a:ext uri="{FF2B5EF4-FFF2-40B4-BE49-F238E27FC236}">
                <a16:creationId xmlns:a16="http://schemas.microsoft.com/office/drawing/2014/main" id="{D1A3E986-3898-CC2D-AE48-1521545FBA25}"/>
              </a:ext>
            </a:extLst>
          </p:cNvPr>
          <p:cNvSpPr txBox="1"/>
          <p:nvPr/>
        </p:nvSpPr>
        <p:spPr>
          <a:xfrm>
            <a:off x="904009" y="1105975"/>
            <a:ext cx="6097384" cy="5078313"/>
          </a:xfrm>
          <a:prstGeom prst="rect">
            <a:avLst/>
          </a:prstGeom>
          <a:noFill/>
        </p:spPr>
        <p:txBody>
          <a:bodyPr wrap="square">
            <a:spAutoFit/>
          </a:bodyPr>
          <a:lstStyle/>
          <a:p>
            <a:pPr>
              <a:buFont typeface="+mj-lt"/>
              <a:buAutoNum type="arabicPeriod"/>
            </a:pPr>
            <a:r>
              <a:rPr lang="en-US" b="1" dirty="0"/>
              <a:t>Solution Preparation:</a:t>
            </a:r>
            <a:endParaRPr lang="en-US" dirty="0"/>
          </a:p>
          <a:p>
            <a:pPr marL="742950" lvl="1" indent="-285750">
              <a:buFont typeface="+mj-lt"/>
              <a:buAutoNum type="arabicPeriod"/>
            </a:pPr>
            <a:r>
              <a:rPr lang="en-US" dirty="0"/>
              <a:t>Potassium ferricyanide – 0.8 g per 10 mL</a:t>
            </a:r>
          </a:p>
          <a:p>
            <a:pPr marL="742950" lvl="1" indent="-285750">
              <a:buFont typeface="+mj-lt"/>
              <a:buAutoNum type="arabicPeriod"/>
            </a:pPr>
            <a:r>
              <a:rPr lang="en-US" dirty="0"/>
              <a:t>Ammonium ferric citrate – 2 g per 10 mL</a:t>
            </a:r>
            <a:br>
              <a:rPr lang="en-US" dirty="0"/>
            </a:br>
            <a:r>
              <a:rPr lang="en-US" dirty="0"/>
              <a:t>→ Mix both to form a </a:t>
            </a:r>
            <a:r>
              <a:rPr lang="en-US" b="1" dirty="0"/>
              <a:t>light-sensitive mixture</a:t>
            </a:r>
            <a:endParaRPr lang="en-US" dirty="0"/>
          </a:p>
          <a:p>
            <a:pPr>
              <a:buFont typeface="+mj-lt"/>
              <a:buAutoNum type="arabicPeriod"/>
            </a:pPr>
            <a:r>
              <a:rPr lang="en-US" b="1" dirty="0"/>
              <a:t>Application:</a:t>
            </a:r>
            <a:endParaRPr lang="en-US" dirty="0"/>
          </a:p>
          <a:p>
            <a:pPr marL="742950" lvl="1" indent="-285750">
              <a:buFont typeface="+mj-lt"/>
              <a:buAutoNum type="arabicPeriod"/>
            </a:pPr>
            <a:r>
              <a:rPr lang="en-US" dirty="0"/>
              <a:t>Apply the light-sensitive mixture on </a:t>
            </a:r>
            <a:r>
              <a:rPr lang="en-US" b="1" dirty="0"/>
              <a:t>watercolor paper</a:t>
            </a:r>
            <a:r>
              <a:rPr lang="en-US" dirty="0"/>
              <a:t> using a brush.</a:t>
            </a:r>
          </a:p>
          <a:p>
            <a:pPr marL="742950" lvl="1" indent="-285750">
              <a:buFont typeface="+mj-lt"/>
              <a:buAutoNum type="arabicPeriod"/>
            </a:pPr>
            <a:r>
              <a:rPr lang="en-US" dirty="0"/>
              <a:t>Let it dry </a:t>
            </a:r>
            <a:r>
              <a:rPr lang="en-US" b="1" dirty="0"/>
              <a:t>in the dark</a:t>
            </a:r>
            <a:r>
              <a:rPr lang="en-US" dirty="0"/>
              <a:t> (protect from light).</a:t>
            </a:r>
          </a:p>
          <a:p>
            <a:pPr>
              <a:buFont typeface="+mj-lt"/>
              <a:buAutoNum type="arabicPeriod"/>
            </a:pPr>
            <a:r>
              <a:rPr lang="en-US" b="1" dirty="0"/>
              <a:t>Materials for Printing:</a:t>
            </a:r>
            <a:endParaRPr lang="en-US" dirty="0"/>
          </a:p>
          <a:p>
            <a:pPr marL="742950" lvl="1" indent="-285750">
              <a:buFont typeface="+mj-lt"/>
              <a:buAutoNum type="arabicPeriod"/>
            </a:pPr>
            <a:r>
              <a:rPr lang="en-US" dirty="0"/>
              <a:t>I. Transparent sheet</a:t>
            </a:r>
          </a:p>
          <a:p>
            <a:pPr marL="742950" lvl="1" indent="-285750">
              <a:buFont typeface="+mj-lt"/>
              <a:buAutoNum type="arabicPeriod"/>
            </a:pPr>
            <a:r>
              <a:rPr lang="en-US" dirty="0"/>
              <a:t>II. Cardboard sheet</a:t>
            </a:r>
          </a:p>
          <a:p>
            <a:pPr>
              <a:buFont typeface="+mj-lt"/>
              <a:buAutoNum type="arabicPeriod"/>
            </a:pPr>
            <a:r>
              <a:rPr lang="en-US" b="1" dirty="0"/>
              <a:t>Exposure Setup:</a:t>
            </a:r>
            <a:endParaRPr lang="en-US" dirty="0"/>
          </a:p>
          <a:p>
            <a:pPr marL="742950" lvl="1" indent="-285750">
              <a:buFont typeface="+mj-lt"/>
              <a:buAutoNum type="arabicPeriod"/>
            </a:pPr>
            <a:r>
              <a:rPr lang="en-US" dirty="0"/>
              <a:t>Stack the materials in the following order:</a:t>
            </a:r>
          </a:p>
          <a:p>
            <a:pPr marL="1143000" lvl="2" indent="-228600">
              <a:buFont typeface="+mj-lt"/>
              <a:buAutoNum type="arabicPeriod"/>
            </a:pPr>
            <a:r>
              <a:rPr lang="en-US" dirty="0"/>
              <a:t>Cardboard sheet</a:t>
            </a:r>
          </a:p>
          <a:p>
            <a:pPr marL="1143000" lvl="2" indent="-228600">
              <a:buFont typeface="+mj-lt"/>
              <a:buAutoNum type="arabicPeriod"/>
            </a:pPr>
            <a:r>
              <a:rPr lang="en-US" dirty="0"/>
              <a:t>Coated brush paper (with the dried light-sensitive mixture)</a:t>
            </a:r>
          </a:p>
          <a:p>
            <a:pPr marL="1143000" lvl="2" indent="-228600">
              <a:buFont typeface="+mj-lt"/>
              <a:buAutoNum type="arabicPeriod"/>
            </a:pPr>
            <a:r>
              <a:rPr lang="en-US" dirty="0"/>
              <a:t>Image on transparent sheet</a:t>
            </a:r>
          </a:p>
          <a:p>
            <a:pPr marL="1143000" lvl="2" indent="-228600">
              <a:buFont typeface="+mj-lt"/>
              <a:buAutoNum type="arabicPeriod"/>
            </a:pPr>
            <a:r>
              <a:rPr lang="en-US" dirty="0"/>
              <a:t>Clip everything together</a:t>
            </a:r>
          </a:p>
        </p:txBody>
      </p:sp>
    </p:spTree>
    <p:extLst>
      <p:ext uri="{BB962C8B-B14F-4D97-AF65-F5344CB8AC3E}">
        <p14:creationId xmlns:p14="http://schemas.microsoft.com/office/powerpoint/2010/main" val="3189822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F093-A27F-9CE1-964D-27F3C1C859F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467C955-B725-012D-5844-F08083A31343}"/>
              </a:ext>
            </a:extLst>
          </p:cNvPr>
          <p:cNvSpPr txBox="1"/>
          <p:nvPr/>
        </p:nvSpPr>
        <p:spPr>
          <a:xfrm>
            <a:off x="307570" y="144888"/>
            <a:ext cx="3587649" cy="369332"/>
          </a:xfrm>
          <a:prstGeom prst="rect">
            <a:avLst/>
          </a:prstGeom>
          <a:noFill/>
        </p:spPr>
        <p:txBody>
          <a:bodyPr wrap="none" rtlCol="0">
            <a:spAutoFit/>
          </a:bodyPr>
          <a:lstStyle/>
          <a:p>
            <a:r>
              <a:rPr lang="en-IN" dirty="0"/>
              <a:t>After 15 minute take it and wash it - </a:t>
            </a:r>
          </a:p>
        </p:txBody>
      </p:sp>
      <p:sp>
        <p:nvSpPr>
          <p:cNvPr id="2" name="TextBox 1">
            <a:extLst>
              <a:ext uri="{FF2B5EF4-FFF2-40B4-BE49-F238E27FC236}">
                <a16:creationId xmlns:a16="http://schemas.microsoft.com/office/drawing/2014/main" id="{E5A20643-584B-AADA-2158-8D7A7BE47062}"/>
              </a:ext>
            </a:extLst>
          </p:cNvPr>
          <p:cNvSpPr txBox="1"/>
          <p:nvPr/>
        </p:nvSpPr>
        <p:spPr>
          <a:xfrm>
            <a:off x="307570" y="458677"/>
            <a:ext cx="1845955" cy="369332"/>
          </a:xfrm>
          <a:prstGeom prst="rect">
            <a:avLst/>
          </a:prstGeom>
          <a:noFill/>
        </p:spPr>
        <p:txBody>
          <a:bodyPr wrap="none" rtlCol="0">
            <a:spAutoFit/>
          </a:bodyPr>
          <a:lstStyle/>
          <a:p>
            <a:r>
              <a:rPr lang="en-IN" dirty="0"/>
              <a:t>1</a:t>
            </a:r>
            <a:r>
              <a:rPr lang="en-IN" baseline="30000" dirty="0"/>
              <a:t>ST</a:t>
            </a:r>
            <a:r>
              <a:rPr lang="en-IN" dirty="0"/>
              <a:t> – Wash in H20</a:t>
            </a:r>
          </a:p>
        </p:txBody>
      </p:sp>
      <p:sp>
        <p:nvSpPr>
          <p:cNvPr id="4" name="TextBox 3">
            <a:extLst>
              <a:ext uri="{FF2B5EF4-FFF2-40B4-BE49-F238E27FC236}">
                <a16:creationId xmlns:a16="http://schemas.microsoft.com/office/drawing/2014/main" id="{0A276D04-8F73-8D43-1386-53A0BA5B3A65}"/>
              </a:ext>
            </a:extLst>
          </p:cNvPr>
          <p:cNvSpPr txBox="1"/>
          <p:nvPr/>
        </p:nvSpPr>
        <p:spPr>
          <a:xfrm>
            <a:off x="307570" y="837215"/>
            <a:ext cx="2251578" cy="369332"/>
          </a:xfrm>
          <a:prstGeom prst="rect">
            <a:avLst/>
          </a:prstGeom>
          <a:noFill/>
        </p:spPr>
        <p:txBody>
          <a:bodyPr wrap="none" rtlCol="0">
            <a:spAutoFit/>
          </a:bodyPr>
          <a:lstStyle/>
          <a:p>
            <a:r>
              <a:rPr lang="en-IN" dirty="0"/>
              <a:t>2</a:t>
            </a:r>
            <a:r>
              <a:rPr lang="en-IN" baseline="30000" dirty="0"/>
              <a:t>nd</a:t>
            </a:r>
            <a:r>
              <a:rPr lang="en-IN" dirty="0"/>
              <a:t> wash in H20+h2o2</a:t>
            </a:r>
          </a:p>
        </p:txBody>
      </p:sp>
      <p:sp>
        <p:nvSpPr>
          <p:cNvPr id="5" name="TextBox 4">
            <a:extLst>
              <a:ext uri="{FF2B5EF4-FFF2-40B4-BE49-F238E27FC236}">
                <a16:creationId xmlns:a16="http://schemas.microsoft.com/office/drawing/2014/main" id="{A0B36154-D1F9-A55D-2C98-DFC394A6E3E8}"/>
              </a:ext>
            </a:extLst>
          </p:cNvPr>
          <p:cNvSpPr txBox="1"/>
          <p:nvPr/>
        </p:nvSpPr>
        <p:spPr>
          <a:xfrm>
            <a:off x="324401" y="1265905"/>
            <a:ext cx="2217915" cy="369332"/>
          </a:xfrm>
          <a:prstGeom prst="rect">
            <a:avLst/>
          </a:prstGeom>
          <a:noFill/>
        </p:spPr>
        <p:txBody>
          <a:bodyPr wrap="none" rtlCol="0">
            <a:spAutoFit/>
          </a:bodyPr>
          <a:lstStyle/>
          <a:p>
            <a:r>
              <a:rPr lang="en-IN" dirty="0"/>
              <a:t>3</a:t>
            </a:r>
            <a:r>
              <a:rPr lang="en-IN" baseline="30000" dirty="0"/>
              <a:t>rd</a:t>
            </a:r>
            <a:r>
              <a:rPr lang="en-IN" dirty="0"/>
              <a:t> wash in again H2O</a:t>
            </a:r>
          </a:p>
        </p:txBody>
      </p:sp>
      <p:sp>
        <p:nvSpPr>
          <p:cNvPr id="6" name="TextBox 5">
            <a:extLst>
              <a:ext uri="{FF2B5EF4-FFF2-40B4-BE49-F238E27FC236}">
                <a16:creationId xmlns:a16="http://schemas.microsoft.com/office/drawing/2014/main" id="{5BE0611A-8F96-792E-AEF0-2289A1E9413F}"/>
              </a:ext>
            </a:extLst>
          </p:cNvPr>
          <p:cNvSpPr txBox="1"/>
          <p:nvPr/>
        </p:nvSpPr>
        <p:spPr>
          <a:xfrm>
            <a:off x="283366" y="1694595"/>
            <a:ext cx="5135573" cy="369332"/>
          </a:xfrm>
          <a:prstGeom prst="rect">
            <a:avLst/>
          </a:prstGeom>
          <a:noFill/>
        </p:spPr>
        <p:txBody>
          <a:bodyPr wrap="none" rtlCol="0">
            <a:spAutoFit/>
          </a:bodyPr>
          <a:lstStyle/>
          <a:p>
            <a:r>
              <a:rPr lang="en-US" dirty="0"/>
              <a:t>After completing this step, we can place it for drying.</a:t>
            </a:r>
            <a:endParaRPr lang="en-IN" dirty="0"/>
          </a:p>
        </p:txBody>
      </p:sp>
      <p:pic>
        <p:nvPicPr>
          <p:cNvPr id="8" name="Picture 7">
            <a:extLst>
              <a:ext uri="{FF2B5EF4-FFF2-40B4-BE49-F238E27FC236}">
                <a16:creationId xmlns:a16="http://schemas.microsoft.com/office/drawing/2014/main" id="{6A913953-840D-4035-87EA-DD9768EA5FF6}"/>
              </a:ext>
            </a:extLst>
          </p:cNvPr>
          <p:cNvPicPr>
            <a:picLocks noChangeAspect="1"/>
          </p:cNvPicPr>
          <p:nvPr/>
        </p:nvPicPr>
        <p:blipFill>
          <a:blip r:embed="rId2">
            <a:extLst>
              <a:ext uri="{28A0092B-C50C-407E-A947-70E740481C1C}">
                <a14:useLocalDpi xmlns:a14="http://schemas.microsoft.com/office/drawing/2010/main" val="0"/>
              </a:ext>
            </a:extLst>
          </a:blip>
          <a:srcRect l="9632" t="10304" r="6975" b="23515"/>
          <a:stretch>
            <a:fillRect/>
          </a:stretch>
        </p:blipFill>
        <p:spPr>
          <a:xfrm>
            <a:off x="8780726" y="514218"/>
            <a:ext cx="2415715" cy="3408219"/>
          </a:xfrm>
          <a:prstGeom prst="rect">
            <a:avLst/>
          </a:prstGeom>
        </p:spPr>
      </p:pic>
      <p:pic>
        <p:nvPicPr>
          <p:cNvPr id="10" name="Picture 9">
            <a:extLst>
              <a:ext uri="{FF2B5EF4-FFF2-40B4-BE49-F238E27FC236}">
                <a16:creationId xmlns:a16="http://schemas.microsoft.com/office/drawing/2014/main" id="{3A33CEB9-2953-FFEA-8C17-D13D61F32EA6}"/>
              </a:ext>
            </a:extLst>
          </p:cNvPr>
          <p:cNvPicPr>
            <a:picLocks noChangeAspect="1"/>
          </p:cNvPicPr>
          <p:nvPr/>
        </p:nvPicPr>
        <p:blipFill>
          <a:blip r:embed="rId3">
            <a:extLst>
              <a:ext uri="{28A0092B-C50C-407E-A947-70E740481C1C}">
                <a14:useLocalDpi xmlns:a14="http://schemas.microsoft.com/office/drawing/2010/main" val="0"/>
              </a:ext>
            </a:extLst>
          </a:blip>
          <a:srcRect l="15881" t="21090" r="19036" b="29212"/>
          <a:stretch>
            <a:fillRect/>
          </a:stretch>
        </p:blipFill>
        <p:spPr>
          <a:xfrm>
            <a:off x="5602611" y="514220"/>
            <a:ext cx="2510714" cy="3408218"/>
          </a:xfrm>
          <a:prstGeom prst="rect">
            <a:avLst/>
          </a:prstGeom>
        </p:spPr>
      </p:pic>
      <p:sp>
        <p:nvSpPr>
          <p:cNvPr id="11" name="TextBox 10">
            <a:extLst>
              <a:ext uri="{FF2B5EF4-FFF2-40B4-BE49-F238E27FC236}">
                <a16:creationId xmlns:a16="http://schemas.microsoft.com/office/drawing/2014/main" id="{2EE0BB73-24A1-90A1-B075-0ABB8D9E58DB}"/>
              </a:ext>
            </a:extLst>
          </p:cNvPr>
          <p:cNvSpPr txBox="1"/>
          <p:nvPr/>
        </p:nvSpPr>
        <p:spPr>
          <a:xfrm>
            <a:off x="5494710" y="4098175"/>
            <a:ext cx="2726516" cy="369332"/>
          </a:xfrm>
          <a:prstGeom prst="rect">
            <a:avLst/>
          </a:prstGeom>
          <a:noFill/>
        </p:spPr>
        <p:txBody>
          <a:bodyPr wrap="none" rtlCol="0">
            <a:spAutoFit/>
          </a:bodyPr>
          <a:lstStyle/>
          <a:p>
            <a:r>
              <a:rPr lang="en-IN" dirty="0"/>
              <a:t>Before completing the step</a:t>
            </a:r>
          </a:p>
        </p:txBody>
      </p:sp>
      <p:sp>
        <p:nvSpPr>
          <p:cNvPr id="12" name="TextBox 11">
            <a:extLst>
              <a:ext uri="{FF2B5EF4-FFF2-40B4-BE49-F238E27FC236}">
                <a16:creationId xmlns:a16="http://schemas.microsoft.com/office/drawing/2014/main" id="{D85DDDF6-B4B5-B1A3-4C2D-2531179AC6DE}"/>
              </a:ext>
            </a:extLst>
          </p:cNvPr>
          <p:cNvSpPr txBox="1"/>
          <p:nvPr/>
        </p:nvSpPr>
        <p:spPr>
          <a:xfrm>
            <a:off x="8634911" y="4098175"/>
            <a:ext cx="2707344" cy="369332"/>
          </a:xfrm>
          <a:prstGeom prst="rect">
            <a:avLst/>
          </a:prstGeom>
          <a:noFill/>
        </p:spPr>
        <p:txBody>
          <a:bodyPr wrap="none" rtlCol="0">
            <a:spAutoFit/>
          </a:bodyPr>
          <a:lstStyle/>
          <a:p>
            <a:r>
              <a:rPr lang="en-IN" dirty="0"/>
              <a:t>After completing the setup</a:t>
            </a:r>
          </a:p>
        </p:txBody>
      </p:sp>
      <p:pic>
        <p:nvPicPr>
          <p:cNvPr id="9" name="Picture 8">
            <a:extLst>
              <a:ext uri="{FF2B5EF4-FFF2-40B4-BE49-F238E27FC236}">
                <a16:creationId xmlns:a16="http://schemas.microsoft.com/office/drawing/2014/main" id="{B555FD8E-02A4-38BF-ABF9-E7361CD7FBF2}"/>
              </a:ext>
            </a:extLst>
          </p:cNvPr>
          <p:cNvPicPr>
            <a:picLocks noChangeAspect="1"/>
          </p:cNvPicPr>
          <p:nvPr/>
        </p:nvPicPr>
        <p:blipFill>
          <a:blip r:embed="rId4">
            <a:extLst>
              <a:ext uri="{28A0092B-C50C-407E-A947-70E740481C1C}">
                <a14:useLocalDpi xmlns:a14="http://schemas.microsoft.com/office/drawing/2010/main" val="0"/>
              </a:ext>
            </a:extLst>
          </a:blip>
          <a:srcRect t="9212" r="1586" b="20606"/>
          <a:stretch>
            <a:fillRect/>
          </a:stretch>
        </p:blipFill>
        <p:spPr>
          <a:xfrm>
            <a:off x="925891" y="4643244"/>
            <a:ext cx="1715830" cy="2175324"/>
          </a:xfrm>
          <a:prstGeom prst="rect">
            <a:avLst/>
          </a:prstGeom>
        </p:spPr>
      </p:pic>
      <p:pic>
        <p:nvPicPr>
          <p:cNvPr id="14" name="Picture 13">
            <a:extLst>
              <a:ext uri="{FF2B5EF4-FFF2-40B4-BE49-F238E27FC236}">
                <a16:creationId xmlns:a16="http://schemas.microsoft.com/office/drawing/2014/main" id="{4088F2EA-1314-8700-4BB0-7F61E1D384A5}"/>
              </a:ext>
            </a:extLst>
          </p:cNvPr>
          <p:cNvPicPr>
            <a:picLocks noChangeAspect="1"/>
          </p:cNvPicPr>
          <p:nvPr/>
        </p:nvPicPr>
        <p:blipFill>
          <a:blip r:embed="rId5">
            <a:extLst>
              <a:ext uri="{28A0092B-C50C-407E-A947-70E740481C1C}">
                <a14:useLocalDpi xmlns:a14="http://schemas.microsoft.com/office/drawing/2010/main" val="0"/>
              </a:ext>
            </a:extLst>
          </a:blip>
          <a:srcRect t="11863" r="6040" b="9877"/>
          <a:stretch>
            <a:fillRect/>
          </a:stretch>
        </p:blipFill>
        <p:spPr>
          <a:xfrm>
            <a:off x="4614428" y="4643244"/>
            <a:ext cx="4166298" cy="1952001"/>
          </a:xfrm>
          <a:prstGeom prst="rect">
            <a:avLst/>
          </a:prstGeom>
        </p:spPr>
      </p:pic>
    </p:spTree>
    <p:extLst>
      <p:ext uri="{BB962C8B-B14F-4D97-AF65-F5344CB8AC3E}">
        <p14:creationId xmlns:p14="http://schemas.microsoft.com/office/powerpoint/2010/main" val="320196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11A7F-5A6F-CB04-75E3-7DF0730D90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5249701-5653-6D1C-CAC6-0F6DE79C8BA0}"/>
              </a:ext>
            </a:extLst>
          </p:cNvPr>
          <p:cNvSpPr txBox="1"/>
          <p:nvPr/>
        </p:nvSpPr>
        <p:spPr>
          <a:xfrm>
            <a:off x="114994" y="156299"/>
            <a:ext cx="6097384" cy="1477328"/>
          </a:xfrm>
          <a:prstGeom prst="rect">
            <a:avLst/>
          </a:prstGeom>
          <a:noFill/>
        </p:spPr>
        <p:txBody>
          <a:bodyPr wrap="square">
            <a:spAutoFit/>
          </a:bodyPr>
          <a:lstStyle/>
          <a:p>
            <a:pPr>
              <a:buNone/>
            </a:pPr>
            <a:r>
              <a:rPr lang="en-IN" b="1" dirty="0" err="1"/>
              <a:t>Anthotype</a:t>
            </a:r>
            <a:endParaRPr lang="en-IN" dirty="0"/>
          </a:p>
          <a:p>
            <a:pPr>
              <a:buFont typeface="Arial" panose="020B0604020202020204" pitchFamily="34" charset="0"/>
              <a:buChar char="•"/>
            </a:pPr>
            <a:r>
              <a:rPr lang="en-IN" dirty="0"/>
              <a:t>Isopropyl &amp; Turmeric</a:t>
            </a:r>
          </a:p>
          <a:p>
            <a:r>
              <a:rPr lang="en-IN" b="1" dirty="0"/>
              <a:t> take Upper Solution for brushing after this put it for drying in </a:t>
            </a:r>
            <a:r>
              <a:rPr lang="en-IN" b="1" dirty="0" err="1"/>
              <a:t>prersence</a:t>
            </a:r>
            <a:r>
              <a:rPr lang="en-IN" b="1" dirty="0"/>
              <a:t> of dark light . </a:t>
            </a:r>
            <a:br>
              <a:rPr lang="en-IN" dirty="0"/>
            </a:br>
            <a:r>
              <a:rPr lang="en-IN" dirty="0"/>
              <a:t>After drying the water colour paper do same step-</a:t>
            </a:r>
            <a:endParaRPr lang="hi-IN" dirty="0"/>
          </a:p>
        </p:txBody>
      </p:sp>
      <p:sp>
        <p:nvSpPr>
          <p:cNvPr id="5" name="TextBox 4">
            <a:extLst>
              <a:ext uri="{FF2B5EF4-FFF2-40B4-BE49-F238E27FC236}">
                <a16:creationId xmlns:a16="http://schemas.microsoft.com/office/drawing/2014/main" id="{F9781789-F773-1B6E-AF40-F6F9201CA331}"/>
              </a:ext>
            </a:extLst>
          </p:cNvPr>
          <p:cNvSpPr txBox="1"/>
          <p:nvPr/>
        </p:nvSpPr>
        <p:spPr>
          <a:xfrm>
            <a:off x="114994" y="1633627"/>
            <a:ext cx="5064529" cy="2031325"/>
          </a:xfrm>
          <a:prstGeom prst="rect">
            <a:avLst/>
          </a:prstGeom>
          <a:noFill/>
        </p:spPr>
        <p:txBody>
          <a:bodyPr wrap="square">
            <a:spAutoFit/>
          </a:bodyPr>
          <a:lstStyle/>
          <a:p>
            <a:pPr>
              <a:buFont typeface="+mj-lt"/>
              <a:buAutoNum type="arabicPeriod"/>
            </a:pPr>
            <a:r>
              <a:rPr lang="en-US" b="1" dirty="0"/>
              <a:t>Exposure Setup:</a:t>
            </a:r>
            <a:endParaRPr lang="en-US" dirty="0"/>
          </a:p>
          <a:p>
            <a:pPr marL="742950" lvl="1" indent="-285750">
              <a:buFont typeface="+mj-lt"/>
              <a:buAutoNum type="arabicPeriod"/>
            </a:pPr>
            <a:r>
              <a:rPr lang="en-US" dirty="0"/>
              <a:t>Stack the materials in the following order:</a:t>
            </a:r>
          </a:p>
          <a:p>
            <a:pPr marL="1143000" lvl="2" indent="-228600">
              <a:buFont typeface="+mj-lt"/>
              <a:buAutoNum type="arabicPeriod"/>
            </a:pPr>
            <a:r>
              <a:rPr lang="en-US" dirty="0"/>
              <a:t>Cardboard sheet</a:t>
            </a:r>
          </a:p>
          <a:p>
            <a:pPr marL="1143000" lvl="2" indent="-228600">
              <a:buFont typeface="+mj-lt"/>
              <a:buAutoNum type="arabicPeriod"/>
            </a:pPr>
            <a:r>
              <a:rPr lang="en-US" dirty="0"/>
              <a:t>Coated brush paper (with the dried light-sensitive mixture)</a:t>
            </a:r>
          </a:p>
          <a:p>
            <a:pPr marL="1143000" lvl="2" indent="-228600">
              <a:buFont typeface="+mj-lt"/>
              <a:buAutoNum type="arabicPeriod"/>
            </a:pPr>
            <a:r>
              <a:rPr lang="en-US" dirty="0"/>
              <a:t>Image on transparent sheet</a:t>
            </a:r>
          </a:p>
          <a:p>
            <a:pPr marL="1143000" lvl="2" indent="-228600">
              <a:buFont typeface="+mj-lt"/>
              <a:buAutoNum type="arabicPeriod"/>
            </a:pPr>
            <a:r>
              <a:rPr lang="en-US" dirty="0"/>
              <a:t>Clip everything together</a:t>
            </a:r>
            <a:endParaRPr lang="en-IN" dirty="0"/>
          </a:p>
        </p:txBody>
      </p:sp>
      <p:sp>
        <p:nvSpPr>
          <p:cNvPr id="6" name="TextBox 5">
            <a:extLst>
              <a:ext uri="{FF2B5EF4-FFF2-40B4-BE49-F238E27FC236}">
                <a16:creationId xmlns:a16="http://schemas.microsoft.com/office/drawing/2014/main" id="{28499229-FF45-92A0-9547-BAF9863A7A31}"/>
              </a:ext>
            </a:extLst>
          </p:cNvPr>
          <p:cNvSpPr txBox="1"/>
          <p:nvPr/>
        </p:nvSpPr>
        <p:spPr>
          <a:xfrm>
            <a:off x="114994" y="3755698"/>
            <a:ext cx="5391496" cy="646331"/>
          </a:xfrm>
          <a:prstGeom prst="rect">
            <a:avLst/>
          </a:prstGeom>
          <a:noFill/>
        </p:spPr>
        <p:txBody>
          <a:bodyPr wrap="square" rtlCol="0">
            <a:spAutoFit/>
          </a:bodyPr>
          <a:lstStyle/>
          <a:p>
            <a:r>
              <a:rPr lang="en-US" dirty="0"/>
              <a:t>Leave it in the presence of sunlight for 4–5 hours. After that, take it out and check the print.</a:t>
            </a:r>
            <a:endParaRPr lang="en-IN" dirty="0"/>
          </a:p>
        </p:txBody>
      </p:sp>
      <p:pic>
        <p:nvPicPr>
          <p:cNvPr id="8" name="Picture 7">
            <a:extLst>
              <a:ext uri="{FF2B5EF4-FFF2-40B4-BE49-F238E27FC236}">
                <a16:creationId xmlns:a16="http://schemas.microsoft.com/office/drawing/2014/main" id="{1F225C8E-AC57-A78F-5A6B-B1034364D372}"/>
              </a:ext>
            </a:extLst>
          </p:cNvPr>
          <p:cNvPicPr>
            <a:picLocks noChangeAspect="1"/>
          </p:cNvPicPr>
          <p:nvPr/>
        </p:nvPicPr>
        <p:blipFill>
          <a:blip r:embed="rId2">
            <a:extLst>
              <a:ext uri="{28A0092B-C50C-407E-A947-70E740481C1C}">
                <a14:useLocalDpi xmlns:a14="http://schemas.microsoft.com/office/drawing/2010/main" val="0"/>
              </a:ext>
            </a:extLst>
          </a:blip>
          <a:srcRect l="2089" t="18910" r="2880" b="28969"/>
          <a:stretch>
            <a:fillRect/>
          </a:stretch>
        </p:blipFill>
        <p:spPr>
          <a:xfrm>
            <a:off x="6615478" y="224980"/>
            <a:ext cx="2957321" cy="2883556"/>
          </a:xfrm>
          <a:prstGeom prst="rect">
            <a:avLst/>
          </a:prstGeom>
        </p:spPr>
      </p:pic>
      <p:pic>
        <p:nvPicPr>
          <p:cNvPr id="10" name="Picture 9">
            <a:extLst>
              <a:ext uri="{FF2B5EF4-FFF2-40B4-BE49-F238E27FC236}">
                <a16:creationId xmlns:a16="http://schemas.microsoft.com/office/drawing/2014/main" id="{FBBAD064-3163-66F7-F7AF-C8327BB22CAB}"/>
              </a:ext>
            </a:extLst>
          </p:cNvPr>
          <p:cNvPicPr>
            <a:picLocks noChangeAspect="1"/>
          </p:cNvPicPr>
          <p:nvPr/>
        </p:nvPicPr>
        <p:blipFill>
          <a:blip r:embed="rId3">
            <a:extLst>
              <a:ext uri="{28A0092B-C50C-407E-A947-70E740481C1C}">
                <a14:useLocalDpi xmlns:a14="http://schemas.microsoft.com/office/drawing/2010/main" val="0"/>
              </a:ext>
            </a:extLst>
          </a:blip>
          <a:srcRect l="7693" t="12485" r="4970" b="21939"/>
          <a:stretch>
            <a:fillRect/>
          </a:stretch>
        </p:blipFill>
        <p:spPr>
          <a:xfrm>
            <a:off x="9725891" y="157026"/>
            <a:ext cx="2211186" cy="2951510"/>
          </a:xfrm>
          <a:prstGeom prst="rect">
            <a:avLst/>
          </a:prstGeom>
        </p:spPr>
      </p:pic>
      <p:pic>
        <p:nvPicPr>
          <p:cNvPr id="4" name="Picture 3">
            <a:extLst>
              <a:ext uri="{FF2B5EF4-FFF2-40B4-BE49-F238E27FC236}">
                <a16:creationId xmlns:a16="http://schemas.microsoft.com/office/drawing/2014/main" id="{3E108326-C454-37FC-8AA8-1368A0F04844}"/>
              </a:ext>
            </a:extLst>
          </p:cNvPr>
          <p:cNvPicPr>
            <a:picLocks noChangeAspect="1"/>
          </p:cNvPicPr>
          <p:nvPr/>
        </p:nvPicPr>
        <p:blipFill>
          <a:blip r:embed="rId4">
            <a:extLst>
              <a:ext uri="{28A0092B-C50C-407E-A947-70E740481C1C}">
                <a14:useLocalDpi xmlns:a14="http://schemas.microsoft.com/office/drawing/2010/main" val="0"/>
              </a:ext>
            </a:extLst>
          </a:blip>
          <a:srcRect l="18520" t="15879" r="4819" b="23821"/>
          <a:stretch>
            <a:fillRect/>
          </a:stretch>
        </p:blipFill>
        <p:spPr>
          <a:xfrm>
            <a:off x="9725891" y="3230025"/>
            <a:ext cx="2211186" cy="3092041"/>
          </a:xfrm>
          <a:prstGeom prst="rect">
            <a:avLst/>
          </a:prstGeom>
        </p:spPr>
      </p:pic>
    </p:spTree>
    <p:extLst>
      <p:ext uri="{BB962C8B-B14F-4D97-AF65-F5344CB8AC3E}">
        <p14:creationId xmlns:p14="http://schemas.microsoft.com/office/powerpoint/2010/main" val="4134423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667CB-6AD0-09F9-F543-2ACE976ADBC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43271E-C098-2B3A-F15A-2548B8F935A8}"/>
              </a:ext>
            </a:extLst>
          </p:cNvPr>
          <p:cNvSpPr txBox="1"/>
          <p:nvPr/>
        </p:nvSpPr>
        <p:spPr>
          <a:xfrm>
            <a:off x="829195" y="207818"/>
            <a:ext cx="2014526" cy="369332"/>
          </a:xfrm>
          <a:prstGeom prst="rect">
            <a:avLst/>
          </a:prstGeom>
          <a:noFill/>
        </p:spPr>
        <p:txBody>
          <a:bodyPr wrap="none" rtlCol="0">
            <a:spAutoFit/>
          </a:bodyPr>
          <a:lstStyle/>
          <a:p>
            <a:r>
              <a:rPr lang="en-IN" dirty="0"/>
              <a:t>Cyanotype Process-</a:t>
            </a:r>
          </a:p>
        </p:txBody>
      </p:sp>
      <p:sp>
        <p:nvSpPr>
          <p:cNvPr id="4" name="TextBox 3">
            <a:extLst>
              <a:ext uri="{FF2B5EF4-FFF2-40B4-BE49-F238E27FC236}">
                <a16:creationId xmlns:a16="http://schemas.microsoft.com/office/drawing/2014/main" id="{E543FF25-D74B-F98E-0B4C-410432A7026C}"/>
              </a:ext>
            </a:extLst>
          </p:cNvPr>
          <p:cNvSpPr txBox="1"/>
          <p:nvPr/>
        </p:nvSpPr>
        <p:spPr>
          <a:xfrm>
            <a:off x="746067" y="577150"/>
            <a:ext cx="6097384" cy="5078313"/>
          </a:xfrm>
          <a:prstGeom prst="rect">
            <a:avLst/>
          </a:prstGeom>
          <a:noFill/>
        </p:spPr>
        <p:txBody>
          <a:bodyPr wrap="square">
            <a:spAutoFit/>
          </a:bodyPr>
          <a:lstStyle/>
          <a:p>
            <a:pPr>
              <a:buFont typeface="+mj-lt"/>
              <a:buAutoNum type="arabicPeriod"/>
            </a:pPr>
            <a:r>
              <a:rPr lang="en-US" b="1" dirty="0"/>
              <a:t>Solution Preparation:</a:t>
            </a:r>
            <a:endParaRPr lang="en-US" dirty="0"/>
          </a:p>
          <a:p>
            <a:pPr marL="742950" lvl="1" indent="-285750">
              <a:buFont typeface="+mj-lt"/>
              <a:buAutoNum type="arabicPeriod"/>
            </a:pPr>
            <a:r>
              <a:rPr lang="en-US" dirty="0"/>
              <a:t>Potassium ferricyanide – 0.8 g per 10 mL</a:t>
            </a:r>
          </a:p>
          <a:p>
            <a:pPr marL="742950" lvl="1" indent="-285750">
              <a:buFont typeface="+mj-lt"/>
              <a:buAutoNum type="arabicPeriod"/>
            </a:pPr>
            <a:r>
              <a:rPr lang="en-US" dirty="0"/>
              <a:t>Ammonium ferric citrate – 2 g per 10 mL</a:t>
            </a:r>
            <a:br>
              <a:rPr lang="en-US" dirty="0"/>
            </a:br>
            <a:r>
              <a:rPr lang="en-US" dirty="0"/>
              <a:t>→ Mix both to form a </a:t>
            </a:r>
            <a:r>
              <a:rPr lang="en-US" b="1" dirty="0"/>
              <a:t>light-sensitive mixture</a:t>
            </a:r>
            <a:endParaRPr lang="en-US" dirty="0"/>
          </a:p>
          <a:p>
            <a:pPr>
              <a:buFont typeface="+mj-lt"/>
              <a:buAutoNum type="arabicPeriod"/>
            </a:pPr>
            <a:r>
              <a:rPr lang="en-US" b="1" dirty="0"/>
              <a:t>Application:</a:t>
            </a:r>
            <a:endParaRPr lang="en-US" dirty="0"/>
          </a:p>
          <a:p>
            <a:pPr marL="742950" lvl="1" indent="-285750">
              <a:buFont typeface="+mj-lt"/>
              <a:buAutoNum type="arabicPeriod"/>
            </a:pPr>
            <a:r>
              <a:rPr lang="en-US" dirty="0"/>
              <a:t>Apply the light-sensitive mixture on </a:t>
            </a:r>
            <a:r>
              <a:rPr lang="en-US" b="1" dirty="0"/>
              <a:t>watercolor paper</a:t>
            </a:r>
            <a:r>
              <a:rPr lang="en-US" dirty="0"/>
              <a:t> using a brush.</a:t>
            </a:r>
          </a:p>
          <a:p>
            <a:pPr marL="742950" lvl="1" indent="-285750">
              <a:buFont typeface="+mj-lt"/>
              <a:buAutoNum type="arabicPeriod"/>
            </a:pPr>
            <a:r>
              <a:rPr lang="en-US" dirty="0"/>
              <a:t>Let it dry </a:t>
            </a:r>
            <a:r>
              <a:rPr lang="en-US" b="1" dirty="0"/>
              <a:t>in the dark</a:t>
            </a:r>
            <a:r>
              <a:rPr lang="en-US" dirty="0"/>
              <a:t> (protect from light).</a:t>
            </a:r>
          </a:p>
          <a:p>
            <a:pPr>
              <a:buFont typeface="+mj-lt"/>
              <a:buAutoNum type="arabicPeriod"/>
            </a:pPr>
            <a:r>
              <a:rPr lang="en-US" b="1" dirty="0"/>
              <a:t>Materials for Printing:</a:t>
            </a:r>
            <a:endParaRPr lang="en-US" dirty="0"/>
          </a:p>
          <a:p>
            <a:pPr marL="742950" lvl="1" indent="-285750">
              <a:buFont typeface="+mj-lt"/>
              <a:buAutoNum type="arabicPeriod"/>
            </a:pPr>
            <a:r>
              <a:rPr lang="en-US" dirty="0"/>
              <a:t>I. Transparent sheet</a:t>
            </a:r>
          </a:p>
          <a:p>
            <a:pPr marL="742950" lvl="1" indent="-285750">
              <a:buFont typeface="+mj-lt"/>
              <a:buAutoNum type="arabicPeriod"/>
            </a:pPr>
            <a:r>
              <a:rPr lang="en-US" dirty="0"/>
              <a:t>II. Cardboard sheet</a:t>
            </a:r>
          </a:p>
          <a:p>
            <a:pPr>
              <a:buFont typeface="+mj-lt"/>
              <a:buAutoNum type="arabicPeriod"/>
            </a:pPr>
            <a:r>
              <a:rPr lang="en-US" b="1" dirty="0"/>
              <a:t>Exposure Setup:</a:t>
            </a:r>
            <a:endParaRPr lang="en-US" dirty="0"/>
          </a:p>
          <a:p>
            <a:pPr marL="742950" lvl="1" indent="-285750">
              <a:buFont typeface="+mj-lt"/>
              <a:buAutoNum type="arabicPeriod"/>
            </a:pPr>
            <a:r>
              <a:rPr lang="en-US" dirty="0"/>
              <a:t>Stack the materials in the following order:</a:t>
            </a:r>
          </a:p>
          <a:p>
            <a:pPr marL="1143000" lvl="2" indent="-228600">
              <a:buFont typeface="+mj-lt"/>
              <a:buAutoNum type="arabicPeriod"/>
            </a:pPr>
            <a:r>
              <a:rPr lang="en-US" dirty="0"/>
              <a:t>Cardboard sheet</a:t>
            </a:r>
          </a:p>
          <a:p>
            <a:pPr marL="1143000" lvl="2" indent="-228600">
              <a:buFont typeface="+mj-lt"/>
              <a:buAutoNum type="arabicPeriod"/>
            </a:pPr>
            <a:r>
              <a:rPr lang="en-US" dirty="0"/>
              <a:t>Coated brush paper (with the dried light-sensitive mixture)</a:t>
            </a:r>
          </a:p>
          <a:p>
            <a:pPr marL="1143000" lvl="2" indent="-228600">
              <a:buFont typeface="+mj-lt"/>
              <a:buAutoNum type="arabicPeriod"/>
            </a:pPr>
            <a:r>
              <a:rPr lang="en-US" dirty="0"/>
              <a:t>Image on transparent sheet</a:t>
            </a:r>
          </a:p>
          <a:p>
            <a:pPr marL="1143000" lvl="2" indent="-228600">
              <a:buFont typeface="+mj-lt"/>
              <a:buAutoNum type="arabicPeriod"/>
            </a:pPr>
            <a:r>
              <a:rPr lang="en-US" dirty="0"/>
              <a:t>Clip everything together</a:t>
            </a:r>
          </a:p>
        </p:txBody>
      </p:sp>
      <p:pic>
        <p:nvPicPr>
          <p:cNvPr id="5" name="Picture 4">
            <a:extLst>
              <a:ext uri="{FF2B5EF4-FFF2-40B4-BE49-F238E27FC236}">
                <a16:creationId xmlns:a16="http://schemas.microsoft.com/office/drawing/2014/main" id="{A308369D-4DB0-9D95-9E7D-59656AF63B37}"/>
              </a:ext>
            </a:extLst>
          </p:cNvPr>
          <p:cNvPicPr>
            <a:picLocks noChangeAspect="1"/>
          </p:cNvPicPr>
          <p:nvPr/>
        </p:nvPicPr>
        <p:blipFill>
          <a:blip r:embed="rId2">
            <a:extLst>
              <a:ext uri="{28A0092B-C50C-407E-A947-70E740481C1C}">
                <a14:useLocalDpi xmlns:a14="http://schemas.microsoft.com/office/drawing/2010/main" val="0"/>
              </a:ext>
            </a:extLst>
          </a:blip>
          <a:srcRect t="1445" r="1902" b="1174"/>
          <a:stretch>
            <a:fillRect/>
          </a:stretch>
        </p:blipFill>
        <p:spPr>
          <a:xfrm>
            <a:off x="7381385" y="207818"/>
            <a:ext cx="4477307" cy="6224388"/>
          </a:xfrm>
          <a:prstGeom prst="rect">
            <a:avLst/>
          </a:prstGeom>
        </p:spPr>
      </p:pic>
    </p:spTree>
    <p:extLst>
      <p:ext uri="{BB962C8B-B14F-4D97-AF65-F5344CB8AC3E}">
        <p14:creationId xmlns:p14="http://schemas.microsoft.com/office/powerpoint/2010/main" val="557795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AA492-10BC-59A7-4534-25D4A831892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5C036AF-9EC5-AD13-3487-32E92C5A4BB6}"/>
              </a:ext>
            </a:extLst>
          </p:cNvPr>
          <p:cNvPicPr>
            <a:picLocks noChangeAspect="1"/>
          </p:cNvPicPr>
          <p:nvPr/>
        </p:nvPicPr>
        <p:blipFill>
          <a:blip r:embed="rId2"/>
          <a:stretch>
            <a:fillRect/>
          </a:stretch>
        </p:blipFill>
        <p:spPr>
          <a:xfrm>
            <a:off x="561253" y="390257"/>
            <a:ext cx="4326632" cy="2012551"/>
          </a:xfrm>
          <a:prstGeom prst="rect">
            <a:avLst/>
          </a:prstGeom>
        </p:spPr>
      </p:pic>
      <p:sp>
        <p:nvSpPr>
          <p:cNvPr id="5" name="TextBox 4">
            <a:extLst>
              <a:ext uri="{FF2B5EF4-FFF2-40B4-BE49-F238E27FC236}">
                <a16:creationId xmlns:a16="http://schemas.microsoft.com/office/drawing/2014/main" id="{9DBB6AAD-3933-4304-6CC7-07408E6BC8BF}"/>
              </a:ext>
            </a:extLst>
          </p:cNvPr>
          <p:cNvSpPr txBox="1"/>
          <p:nvPr/>
        </p:nvSpPr>
        <p:spPr>
          <a:xfrm>
            <a:off x="561253" y="2144683"/>
            <a:ext cx="4605251" cy="1477328"/>
          </a:xfrm>
          <a:prstGeom prst="rect">
            <a:avLst/>
          </a:prstGeom>
          <a:noFill/>
        </p:spPr>
        <p:txBody>
          <a:bodyPr wrap="square" rtlCol="0">
            <a:spAutoFit/>
          </a:bodyPr>
          <a:lstStyle/>
          <a:p>
            <a:r>
              <a:rPr lang="en-US" dirty="0"/>
              <a:t>After completing the cyanotype process, we created red and green colors using natural materials—turmeric mixed with Na₂CO₃ for red, and spinach for green. After preparing the colors, we brushed them onto the image</a:t>
            </a:r>
            <a:endParaRPr lang="en-IN" dirty="0"/>
          </a:p>
        </p:txBody>
      </p:sp>
      <p:pic>
        <p:nvPicPr>
          <p:cNvPr id="7" name="Picture 6">
            <a:extLst>
              <a:ext uri="{FF2B5EF4-FFF2-40B4-BE49-F238E27FC236}">
                <a16:creationId xmlns:a16="http://schemas.microsoft.com/office/drawing/2014/main" id="{F745E9AE-FB23-543A-96E7-891496F402AF}"/>
              </a:ext>
            </a:extLst>
          </p:cNvPr>
          <p:cNvPicPr>
            <a:picLocks noChangeAspect="1"/>
          </p:cNvPicPr>
          <p:nvPr/>
        </p:nvPicPr>
        <p:blipFill>
          <a:blip r:embed="rId3">
            <a:extLst>
              <a:ext uri="{28A0092B-C50C-407E-A947-70E740481C1C}">
                <a14:useLocalDpi xmlns:a14="http://schemas.microsoft.com/office/drawing/2010/main" val="0"/>
              </a:ext>
            </a:extLst>
          </a:blip>
          <a:srcRect t="7151" r="15163" b="25333"/>
          <a:stretch>
            <a:fillRect/>
          </a:stretch>
        </p:blipFill>
        <p:spPr>
          <a:xfrm rot="16200000">
            <a:off x="6357106" y="-542649"/>
            <a:ext cx="4498207" cy="6364020"/>
          </a:xfrm>
          <a:prstGeom prst="rect">
            <a:avLst/>
          </a:prstGeom>
        </p:spPr>
      </p:pic>
      <p:cxnSp>
        <p:nvCxnSpPr>
          <p:cNvPr id="9" name="Straight Arrow Connector 8">
            <a:extLst>
              <a:ext uri="{FF2B5EF4-FFF2-40B4-BE49-F238E27FC236}">
                <a16:creationId xmlns:a16="http://schemas.microsoft.com/office/drawing/2014/main" id="{1EB49848-85CA-BC34-A997-7A97D20685A6}"/>
              </a:ext>
            </a:extLst>
          </p:cNvPr>
          <p:cNvCxnSpPr>
            <a:cxnSpLocks/>
          </p:cNvCxnSpPr>
          <p:nvPr/>
        </p:nvCxnSpPr>
        <p:spPr>
          <a:xfrm flipV="1">
            <a:off x="7381702" y="2144683"/>
            <a:ext cx="1978429" cy="3616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83DCFDC-F6E0-8722-7543-ABD9508E64D0}"/>
              </a:ext>
            </a:extLst>
          </p:cNvPr>
          <p:cNvSpPr txBox="1"/>
          <p:nvPr/>
        </p:nvSpPr>
        <p:spPr>
          <a:xfrm>
            <a:off x="7165571" y="5835535"/>
            <a:ext cx="1897955" cy="369332"/>
          </a:xfrm>
          <a:prstGeom prst="rect">
            <a:avLst/>
          </a:prstGeom>
          <a:noFill/>
        </p:spPr>
        <p:txBody>
          <a:bodyPr wrap="none" rtlCol="0">
            <a:spAutoFit/>
          </a:bodyPr>
          <a:lstStyle/>
          <a:p>
            <a:r>
              <a:rPr lang="en-IN" dirty="0"/>
              <a:t>Turmeric+Na2CO3</a:t>
            </a:r>
          </a:p>
        </p:txBody>
      </p:sp>
      <p:cxnSp>
        <p:nvCxnSpPr>
          <p:cNvPr id="15" name="Straight Arrow Connector 14">
            <a:extLst>
              <a:ext uri="{FF2B5EF4-FFF2-40B4-BE49-F238E27FC236}">
                <a16:creationId xmlns:a16="http://schemas.microsoft.com/office/drawing/2014/main" id="{A281D67C-593C-7153-E908-49B370A6B78C}"/>
              </a:ext>
            </a:extLst>
          </p:cNvPr>
          <p:cNvCxnSpPr>
            <a:cxnSpLocks/>
          </p:cNvCxnSpPr>
          <p:nvPr/>
        </p:nvCxnSpPr>
        <p:spPr>
          <a:xfrm flipV="1">
            <a:off x="4953613" y="3256803"/>
            <a:ext cx="1903615" cy="2763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27DFC7-9399-75B4-117D-993B02E5E16E}"/>
              </a:ext>
            </a:extLst>
          </p:cNvPr>
          <p:cNvSpPr txBox="1"/>
          <p:nvPr/>
        </p:nvSpPr>
        <p:spPr>
          <a:xfrm>
            <a:off x="4821383" y="6020201"/>
            <a:ext cx="1102368" cy="369332"/>
          </a:xfrm>
          <a:prstGeom prst="rect">
            <a:avLst/>
          </a:prstGeom>
          <a:noFill/>
        </p:spPr>
        <p:txBody>
          <a:bodyPr wrap="square" rtlCol="0">
            <a:spAutoFit/>
          </a:bodyPr>
          <a:lstStyle/>
          <a:p>
            <a:r>
              <a:rPr lang="en-IN" dirty="0"/>
              <a:t>Spinach </a:t>
            </a:r>
          </a:p>
        </p:txBody>
      </p:sp>
    </p:spTree>
    <p:extLst>
      <p:ext uri="{BB962C8B-B14F-4D97-AF65-F5344CB8AC3E}">
        <p14:creationId xmlns:p14="http://schemas.microsoft.com/office/powerpoint/2010/main" val="2357589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D568-CCE2-516F-CC86-3D9A55F4C3C0}"/>
            </a:ext>
          </a:extLst>
        </p:cNvPr>
        <p:cNvGrpSpPr/>
        <p:nvPr/>
      </p:nvGrpSpPr>
      <p:grpSpPr>
        <a:xfrm>
          <a:off x="0" y="0"/>
          <a:ext cx="0" cy="0"/>
          <a:chOff x="0" y="0"/>
          <a:chExt cx="0" cy="0"/>
        </a:xfrm>
      </p:grpSpPr>
    </p:spTree>
    <p:extLst>
      <p:ext uri="{BB962C8B-B14F-4D97-AF65-F5344CB8AC3E}">
        <p14:creationId xmlns:p14="http://schemas.microsoft.com/office/powerpoint/2010/main" val="3495526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B3775-DF50-DAA4-EB1B-CB2FA1C04B2B}"/>
            </a:ext>
          </a:extLst>
        </p:cNvPr>
        <p:cNvGrpSpPr/>
        <p:nvPr/>
      </p:nvGrpSpPr>
      <p:grpSpPr>
        <a:xfrm>
          <a:off x="0" y="0"/>
          <a:ext cx="0" cy="0"/>
          <a:chOff x="0" y="0"/>
          <a:chExt cx="0" cy="0"/>
        </a:xfrm>
      </p:grpSpPr>
    </p:spTree>
    <p:extLst>
      <p:ext uri="{BB962C8B-B14F-4D97-AF65-F5344CB8AC3E}">
        <p14:creationId xmlns:p14="http://schemas.microsoft.com/office/powerpoint/2010/main" val="3399840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C7C3F-66B2-EFBC-C5C6-065A0204B975}"/>
            </a:ext>
          </a:extLst>
        </p:cNvPr>
        <p:cNvGrpSpPr/>
        <p:nvPr/>
      </p:nvGrpSpPr>
      <p:grpSpPr>
        <a:xfrm>
          <a:off x="0" y="0"/>
          <a:ext cx="0" cy="0"/>
          <a:chOff x="0" y="0"/>
          <a:chExt cx="0" cy="0"/>
        </a:xfrm>
      </p:grpSpPr>
    </p:spTree>
    <p:extLst>
      <p:ext uri="{BB962C8B-B14F-4D97-AF65-F5344CB8AC3E}">
        <p14:creationId xmlns:p14="http://schemas.microsoft.com/office/powerpoint/2010/main" val="4249168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D9AF6-6DCE-1372-9C28-BA7A915C19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94E701-56A4-F380-1021-FF6F32257671}"/>
              </a:ext>
            </a:extLst>
          </p:cNvPr>
          <p:cNvSpPr txBox="1"/>
          <p:nvPr/>
        </p:nvSpPr>
        <p:spPr>
          <a:xfrm>
            <a:off x="571501" y="246532"/>
            <a:ext cx="6097384" cy="2308324"/>
          </a:xfrm>
          <a:prstGeom prst="rect">
            <a:avLst/>
          </a:prstGeom>
          <a:noFill/>
        </p:spPr>
        <p:txBody>
          <a:bodyPr wrap="square">
            <a:spAutoFit/>
          </a:bodyPr>
          <a:lstStyle/>
          <a:p>
            <a:pPr>
              <a:buNone/>
            </a:pPr>
            <a:r>
              <a:rPr lang="en-US" b="1" dirty="0"/>
              <a:t>Methodology:</a:t>
            </a:r>
          </a:p>
          <a:p>
            <a:pPr>
              <a:buNone/>
            </a:pPr>
            <a:r>
              <a:rPr lang="en-US" b="1" dirty="0"/>
              <a:t>A. Fabric Pretreatment (Mordanting)</a:t>
            </a:r>
          </a:p>
          <a:p>
            <a:pPr>
              <a:buFont typeface="+mj-lt"/>
              <a:buAutoNum type="arabicPeriod"/>
            </a:pPr>
            <a:r>
              <a:rPr lang="en-US" b="1" dirty="0"/>
              <a:t>Wash</a:t>
            </a:r>
            <a:r>
              <a:rPr lang="en-US" dirty="0"/>
              <a:t> the cotton fabric in hot water with detergent to remove any finish or starch.</a:t>
            </a:r>
          </a:p>
          <a:p>
            <a:pPr>
              <a:buFont typeface="+mj-lt"/>
              <a:buAutoNum type="arabicPeriod"/>
            </a:pPr>
            <a:r>
              <a:rPr lang="en-US" b="1" dirty="0"/>
              <a:t>Prepare the mordant solution</a:t>
            </a:r>
            <a:r>
              <a:rPr lang="en-US" dirty="0"/>
              <a:t>:</a:t>
            </a:r>
          </a:p>
          <a:p>
            <a:pPr marL="742950" lvl="1" indent="-285750">
              <a:buFont typeface="+mj-lt"/>
              <a:buAutoNum type="arabicPeriod"/>
            </a:pPr>
            <a:r>
              <a:rPr lang="en-US" dirty="0"/>
              <a:t>Mix 2.5 g Na₂CO₃ and 5 g alum in ~200 mL water.</a:t>
            </a:r>
          </a:p>
          <a:p>
            <a:pPr marL="742950" lvl="1" indent="-285750">
              <a:buFont typeface="+mj-lt"/>
              <a:buAutoNum type="arabicPeriod"/>
            </a:pPr>
            <a:r>
              <a:rPr lang="en-US" dirty="0"/>
              <a:t>Boil the fabric in this solution for </a:t>
            </a:r>
            <a:r>
              <a:rPr lang="en-US" b="1" dirty="0"/>
              <a:t>10–15 minutes</a:t>
            </a:r>
            <a:r>
              <a:rPr lang="en-US" dirty="0"/>
              <a:t>.</a:t>
            </a:r>
          </a:p>
          <a:p>
            <a:pPr>
              <a:buFont typeface="+mj-lt"/>
              <a:buAutoNum type="arabicPeriod"/>
            </a:pPr>
            <a:r>
              <a:rPr lang="en-US" b="1" dirty="0"/>
              <a:t>Dry the fabric</a:t>
            </a:r>
            <a:r>
              <a:rPr lang="en-US" dirty="0"/>
              <a:t> in direct sunlight</a:t>
            </a:r>
          </a:p>
        </p:txBody>
      </p:sp>
      <p:graphicFrame>
        <p:nvGraphicFramePr>
          <p:cNvPr id="4" name="Table 3">
            <a:extLst>
              <a:ext uri="{FF2B5EF4-FFF2-40B4-BE49-F238E27FC236}">
                <a16:creationId xmlns:a16="http://schemas.microsoft.com/office/drawing/2014/main" id="{79786F1C-4476-D94E-4FC0-18D213F8FF5A}"/>
              </a:ext>
            </a:extLst>
          </p:cNvPr>
          <p:cNvGraphicFramePr>
            <a:graphicFrameLocks noGrp="1"/>
          </p:cNvGraphicFramePr>
          <p:nvPr>
            <p:extLst>
              <p:ext uri="{D42A27DB-BD31-4B8C-83A1-F6EECF244321}">
                <p14:modId xmlns:p14="http://schemas.microsoft.com/office/powerpoint/2010/main" val="3428070909"/>
              </p:ext>
            </p:extLst>
          </p:nvPr>
        </p:nvGraphicFramePr>
        <p:xfrm>
          <a:off x="571501" y="3429000"/>
          <a:ext cx="10515600" cy="2194560"/>
        </p:xfrm>
        <a:graphic>
          <a:graphicData uri="http://schemas.openxmlformats.org/drawingml/2006/table">
            <a:tbl>
              <a:tblPr/>
              <a:tblGrid>
                <a:gridCol w="2628900">
                  <a:extLst>
                    <a:ext uri="{9D8B030D-6E8A-4147-A177-3AD203B41FA5}">
                      <a16:colId xmlns:a16="http://schemas.microsoft.com/office/drawing/2014/main" val="652625754"/>
                    </a:ext>
                  </a:extLst>
                </a:gridCol>
                <a:gridCol w="2628900">
                  <a:extLst>
                    <a:ext uri="{9D8B030D-6E8A-4147-A177-3AD203B41FA5}">
                      <a16:colId xmlns:a16="http://schemas.microsoft.com/office/drawing/2014/main" val="1748785534"/>
                    </a:ext>
                  </a:extLst>
                </a:gridCol>
                <a:gridCol w="2628900">
                  <a:extLst>
                    <a:ext uri="{9D8B030D-6E8A-4147-A177-3AD203B41FA5}">
                      <a16:colId xmlns:a16="http://schemas.microsoft.com/office/drawing/2014/main" val="3539683593"/>
                    </a:ext>
                  </a:extLst>
                </a:gridCol>
                <a:gridCol w="2628900">
                  <a:extLst>
                    <a:ext uri="{9D8B030D-6E8A-4147-A177-3AD203B41FA5}">
                      <a16:colId xmlns:a16="http://schemas.microsoft.com/office/drawing/2014/main" val="1684675796"/>
                    </a:ext>
                  </a:extLst>
                </a:gridCol>
              </a:tblGrid>
              <a:tr h="0">
                <a:tc>
                  <a:txBody>
                    <a:bodyPr/>
                    <a:lstStyle/>
                    <a:p>
                      <a:r>
                        <a:rPr lang="en-IN" dirty="0"/>
                        <a:t>Natural Dye</a:t>
                      </a:r>
                    </a:p>
                  </a:txBody>
                  <a:tcPr anchor="ctr">
                    <a:lnL>
                      <a:noFill/>
                    </a:lnL>
                    <a:lnR>
                      <a:noFill/>
                    </a:lnR>
                    <a:lnT>
                      <a:noFill/>
                    </a:lnT>
                    <a:lnB>
                      <a:noFill/>
                    </a:lnB>
                    <a:noFill/>
                  </a:tcPr>
                </a:tc>
                <a:tc>
                  <a:txBody>
                    <a:bodyPr/>
                    <a:lstStyle/>
                    <a:p>
                      <a:r>
                        <a:rPr lang="en-IN" dirty="0"/>
                        <a:t>pH</a:t>
                      </a:r>
                    </a:p>
                  </a:txBody>
                  <a:tcPr anchor="ctr">
                    <a:lnL>
                      <a:noFill/>
                    </a:lnL>
                    <a:lnR>
                      <a:noFill/>
                    </a:lnR>
                    <a:lnT>
                      <a:noFill/>
                    </a:lnT>
                    <a:lnB>
                      <a:noFill/>
                    </a:lnB>
                    <a:noFill/>
                  </a:tcPr>
                </a:tc>
                <a:tc>
                  <a:txBody>
                    <a:bodyPr/>
                    <a:lstStyle/>
                    <a:p>
                      <a:r>
                        <a:rPr lang="en-IN"/>
                        <a:t>Color Before Drying</a:t>
                      </a:r>
                    </a:p>
                  </a:txBody>
                  <a:tcPr anchor="ctr">
                    <a:lnL>
                      <a:noFill/>
                    </a:lnL>
                    <a:lnR>
                      <a:noFill/>
                    </a:lnR>
                    <a:lnT>
                      <a:noFill/>
                    </a:lnT>
                    <a:lnB>
                      <a:noFill/>
                    </a:lnB>
                    <a:noFill/>
                  </a:tcPr>
                </a:tc>
                <a:tc>
                  <a:txBody>
                    <a:bodyPr/>
                    <a:lstStyle/>
                    <a:p>
                      <a:r>
                        <a:rPr lang="en-IN"/>
                        <a:t>Color After Drying</a:t>
                      </a:r>
                    </a:p>
                  </a:txBody>
                  <a:tcPr anchor="ctr">
                    <a:lnL>
                      <a:noFill/>
                    </a:lnL>
                    <a:lnR>
                      <a:noFill/>
                    </a:lnR>
                    <a:lnT>
                      <a:noFill/>
                    </a:lnT>
                    <a:lnB>
                      <a:noFill/>
                    </a:lnB>
                    <a:noFill/>
                  </a:tcPr>
                </a:tc>
                <a:extLst>
                  <a:ext uri="{0D108BD9-81ED-4DB2-BD59-A6C34878D82A}">
                    <a16:rowId xmlns:a16="http://schemas.microsoft.com/office/drawing/2014/main" val="2249692731"/>
                  </a:ext>
                </a:extLst>
              </a:tr>
              <a:tr h="0">
                <a:tc>
                  <a:txBody>
                    <a:bodyPr/>
                    <a:lstStyle/>
                    <a:p>
                      <a:r>
                        <a:rPr lang="en-IN"/>
                        <a:t>Red cabbage</a:t>
                      </a:r>
                    </a:p>
                  </a:txBody>
                  <a:tcPr anchor="ctr">
                    <a:lnL>
                      <a:noFill/>
                    </a:lnL>
                    <a:lnR>
                      <a:noFill/>
                    </a:lnR>
                    <a:lnT>
                      <a:noFill/>
                    </a:lnT>
                    <a:lnB>
                      <a:noFill/>
                    </a:lnB>
                    <a:noFill/>
                  </a:tcPr>
                </a:tc>
                <a:tc>
                  <a:txBody>
                    <a:bodyPr/>
                    <a:lstStyle/>
                    <a:p>
                      <a:r>
                        <a:rPr lang="en-IN"/>
                        <a:t>1</a:t>
                      </a:r>
                    </a:p>
                  </a:txBody>
                  <a:tcPr anchor="ctr">
                    <a:lnL>
                      <a:noFill/>
                    </a:lnL>
                    <a:lnR>
                      <a:noFill/>
                    </a:lnR>
                    <a:lnT>
                      <a:noFill/>
                    </a:lnT>
                    <a:lnB>
                      <a:noFill/>
                    </a:lnB>
                    <a:noFill/>
                  </a:tcPr>
                </a:tc>
                <a:tc>
                  <a:txBody>
                    <a:bodyPr/>
                    <a:lstStyle/>
                    <a:p>
                      <a:r>
                        <a:rPr lang="en-IN"/>
                        <a:t>Purple</a:t>
                      </a:r>
                    </a:p>
                  </a:txBody>
                  <a:tcPr anchor="ctr">
                    <a:lnL>
                      <a:noFill/>
                    </a:lnL>
                    <a:lnR>
                      <a:noFill/>
                    </a:lnR>
                    <a:lnT>
                      <a:noFill/>
                    </a:lnT>
                    <a:lnB>
                      <a:noFill/>
                    </a:lnB>
                    <a:noFill/>
                  </a:tcPr>
                </a:tc>
                <a:tc>
                  <a:txBody>
                    <a:bodyPr/>
                    <a:lstStyle/>
                    <a:p>
                      <a:r>
                        <a:rPr lang="en-IN"/>
                        <a:t>Dark bluish</a:t>
                      </a:r>
                    </a:p>
                  </a:txBody>
                  <a:tcPr anchor="ctr">
                    <a:lnL>
                      <a:noFill/>
                    </a:lnL>
                    <a:lnR>
                      <a:noFill/>
                    </a:lnR>
                    <a:lnT>
                      <a:noFill/>
                    </a:lnT>
                    <a:lnB>
                      <a:noFill/>
                    </a:lnB>
                    <a:noFill/>
                  </a:tcPr>
                </a:tc>
                <a:extLst>
                  <a:ext uri="{0D108BD9-81ED-4DB2-BD59-A6C34878D82A}">
                    <a16:rowId xmlns:a16="http://schemas.microsoft.com/office/drawing/2014/main" val="1440429452"/>
                  </a:ext>
                </a:extLst>
              </a:tr>
              <a:tr h="0">
                <a:tc>
                  <a:txBody>
                    <a:bodyPr/>
                    <a:lstStyle/>
                    <a:p>
                      <a:r>
                        <a:rPr lang="en-IN"/>
                        <a:t>Red cabbage</a:t>
                      </a:r>
                    </a:p>
                  </a:txBody>
                  <a:tcPr anchor="ctr">
                    <a:lnL>
                      <a:noFill/>
                    </a:lnL>
                    <a:lnR>
                      <a:noFill/>
                    </a:lnR>
                    <a:lnT>
                      <a:noFill/>
                    </a:lnT>
                    <a:lnB>
                      <a:noFill/>
                    </a:lnB>
                    <a:noFill/>
                  </a:tcPr>
                </a:tc>
                <a:tc>
                  <a:txBody>
                    <a:bodyPr/>
                    <a:lstStyle/>
                    <a:p>
                      <a:r>
                        <a:rPr lang="en-IN"/>
                        <a:t>10</a:t>
                      </a:r>
                    </a:p>
                  </a:txBody>
                  <a:tcPr anchor="ctr">
                    <a:lnL>
                      <a:noFill/>
                    </a:lnL>
                    <a:lnR>
                      <a:noFill/>
                    </a:lnR>
                    <a:lnT>
                      <a:noFill/>
                    </a:lnT>
                    <a:lnB>
                      <a:noFill/>
                    </a:lnB>
                    <a:noFill/>
                  </a:tcPr>
                </a:tc>
                <a:tc>
                  <a:txBody>
                    <a:bodyPr/>
                    <a:lstStyle/>
                    <a:p>
                      <a:r>
                        <a:rPr lang="en-IN"/>
                        <a:t>Blue</a:t>
                      </a:r>
                    </a:p>
                  </a:txBody>
                  <a:tcPr anchor="ctr">
                    <a:lnL>
                      <a:noFill/>
                    </a:lnL>
                    <a:lnR>
                      <a:noFill/>
                    </a:lnR>
                    <a:lnT>
                      <a:noFill/>
                    </a:lnT>
                    <a:lnB>
                      <a:noFill/>
                    </a:lnB>
                    <a:noFill/>
                  </a:tcPr>
                </a:tc>
                <a:tc>
                  <a:txBody>
                    <a:bodyPr/>
                    <a:lstStyle/>
                    <a:p>
                      <a:r>
                        <a:rPr lang="en-IN"/>
                        <a:t>Yellow</a:t>
                      </a:r>
                    </a:p>
                  </a:txBody>
                  <a:tcPr anchor="ctr">
                    <a:lnL>
                      <a:noFill/>
                    </a:lnL>
                    <a:lnR>
                      <a:noFill/>
                    </a:lnR>
                    <a:lnT>
                      <a:noFill/>
                    </a:lnT>
                    <a:lnB>
                      <a:noFill/>
                    </a:lnB>
                    <a:noFill/>
                  </a:tcPr>
                </a:tc>
                <a:extLst>
                  <a:ext uri="{0D108BD9-81ED-4DB2-BD59-A6C34878D82A}">
                    <a16:rowId xmlns:a16="http://schemas.microsoft.com/office/drawing/2014/main" val="3151741992"/>
                  </a:ext>
                </a:extLst>
              </a:tr>
              <a:tr h="0">
                <a:tc>
                  <a:txBody>
                    <a:bodyPr/>
                    <a:lstStyle/>
                    <a:p>
                      <a:r>
                        <a:rPr lang="en-IN"/>
                        <a:t>Jamun peel</a:t>
                      </a:r>
                    </a:p>
                  </a:txBody>
                  <a:tcPr anchor="ctr">
                    <a:lnL>
                      <a:noFill/>
                    </a:lnL>
                    <a:lnR>
                      <a:noFill/>
                    </a:lnR>
                    <a:lnT>
                      <a:noFill/>
                    </a:lnT>
                    <a:lnB>
                      <a:noFill/>
                    </a:lnB>
                    <a:noFill/>
                  </a:tcPr>
                </a:tc>
                <a:tc>
                  <a:txBody>
                    <a:bodyPr/>
                    <a:lstStyle/>
                    <a:p>
                      <a:r>
                        <a:rPr lang="en-IN"/>
                        <a:t>10</a:t>
                      </a:r>
                    </a:p>
                  </a:txBody>
                  <a:tcPr anchor="ctr">
                    <a:lnL>
                      <a:noFill/>
                    </a:lnL>
                    <a:lnR>
                      <a:noFill/>
                    </a:lnR>
                    <a:lnT>
                      <a:noFill/>
                    </a:lnT>
                    <a:lnB>
                      <a:noFill/>
                    </a:lnB>
                    <a:noFill/>
                  </a:tcPr>
                </a:tc>
                <a:tc>
                  <a:txBody>
                    <a:bodyPr/>
                    <a:lstStyle/>
                    <a:p>
                      <a:r>
                        <a:rPr lang="en-IN"/>
                        <a:t>Green</a:t>
                      </a:r>
                    </a:p>
                  </a:txBody>
                  <a:tcPr anchor="ctr">
                    <a:lnL>
                      <a:noFill/>
                    </a:lnL>
                    <a:lnR>
                      <a:noFill/>
                    </a:lnR>
                    <a:lnT>
                      <a:noFill/>
                    </a:lnT>
                    <a:lnB>
                      <a:noFill/>
                    </a:lnB>
                    <a:noFill/>
                  </a:tcPr>
                </a:tc>
                <a:tc>
                  <a:txBody>
                    <a:bodyPr/>
                    <a:lstStyle/>
                    <a:p>
                      <a:r>
                        <a:rPr lang="en-IN"/>
                        <a:t>Blue</a:t>
                      </a:r>
                    </a:p>
                  </a:txBody>
                  <a:tcPr anchor="ctr">
                    <a:lnL>
                      <a:noFill/>
                    </a:lnL>
                    <a:lnR>
                      <a:noFill/>
                    </a:lnR>
                    <a:lnT>
                      <a:noFill/>
                    </a:lnT>
                    <a:lnB>
                      <a:noFill/>
                    </a:lnB>
                    <a:noFill/>
                  </a:tcPr>
                </a:tc>
                <a:extLst>
                  <a:ext uri="{0D108BD9-81ED-4DB2-BD59-A6C34878D82A}">
                    <a16:rowId xmlns:a16="http://schemas.microsoft.com/office/drawing/2014/main" val="3811080741"/>
                  </a:ext>
                </a:extLst>
              </a:tr>
              <a:tr h="0">
                <a:tc>
                  <a:txBody>
                    <a:bodyPr/>
                    <a:lstStyle/>
                    <a:p>
                      <a:r>
                        <a:rPr lang="en-IN"/>
                        <a:t>Turmeric + Na₂CO₃</a:t>
                      </a:r>
                    </a:p>
                  </a:txBody>
                  <a:tcPr anchor="ctr">
                    <a:lnL>
                      <a:noFill/>
                    </a:lnL>
                    <a:lnR>
                      <a:noFill/>
                    </a:lnR>
                    <a:lnT>
                      <a:noFill/>
                    </a:lnT>
                    <a:lnB>
                      <a:noFill/>
                    </a:lnB>
                    <a:noFill/>
                  </a:tcPr>
                </a:tc>
                <a:tc>
                  <a:txBody>
                    <a:bodyPr/>
                    <a:lstStyle/>
                    <a:p>
                      <a:r>
                        <a:rPr lang="en-IN"/>
                        <a:t>—</a:t>
                      </a:r>
                    </a:p>
                  </a:txBody>
                  <a:tcPr anchor="ctr">
                    <a:lnL>
                      <a:noFill/>
                    </a:lnL>
                    <a:lnR>
                      <a:noFill/>
                    </a:lnR>
                    <a:lnT>
                      <a:noFill/>
                    </a:lnT>
                    <a:lnB>
                      <a:noFill/>
                    </a:lnB>
                    <a:noFill/>
                  </a:tcPr>
                </a:tc>
                <a:tc>
                  <a:txBody>
                    <a:bodyPr/>
                    <a:lstStyle/>
                    <a:p>
                      <a:r>
                        <a:rPr lang="en-IN"/>
                        <a:t>Reddish</a:t>
                      </a:r>
                    </a:p>
                  </a:txBody>
                  <a:tcPr anchor="ctr">
                    <a:lnL>
                      <a:noFill/>
                    </a:lnL>
                    <a:lnR>
                      <a:noFill/>
                    </a:lnR>
                    <a:lnT>
                      <a:noFill/>
                    </a:lnT>
                    <a:lnB>
                      <a:noFill/>
                    </a:lnB>
                    <a:noFill/>
                  </a:tcPr>
                </a:tc>
                <a:tc>
                  <a:txBody>
                    <a:bodyPr/>
                    <a:lstStyle/>
                    <a:p>
                      <a:r>
                        <a:rPr lang="en-IN"/>
                        <a:t>Reddish fixed</a:t>
                      </a:r>
                    </a:p>
                  </a:txBody>
                  <a:tcPr anchor="ctr">
                    <a:lnL>
                      <a:noFill/>
                    </a:lnL>
                    <a:lnR>
                      <a:noFill/>
                    </a:lnR>
                    <a:lnT>
                      <a:noFill/>
                    </a:lnT>
                    <a:lnB>
                      <a:noFill/>
                    </a:lnB>
                    <a:noFill/>
                  </a:tcPr>
                </a:tc>
                <a:extLst>
                  <a:ext uri="{0D108BD9-81ED-4DB2-BD59-A6C34878D82A}">
                    <a16:rowId xmlns:a16="http://schemas.microsoft.com/office/drawing/2014/main" val="2278104047"/>
                  </a:ext>
                </a:extLst>
              </a:tr>
              <a:tr h="0">
                <a:tc>
                  <a:txBody>
                    <a:bodyPr/>
                    <a:lstStyle/>
                    <a:p>
                      <a:r>
                        <a:rPr lang="en-IN"/>
                        <a:t>Hibiscus + Vinegar</a:t>
                      </a:r>
                    </a:p>
                  </a:txBody>
                  <a:tcPr anchor="ctr">
                    <a:lnL>
                      <a:noFill/>
                    </a:lnL>
                    <a:lnR>
                      <a:noFill/>
                    </a:lnR>
                    <a:lnT>
                      <a:noFill/>
                    </a:lnT>
                    <a:lnB>
                      <a:noFill/>
                    </a:lnB>
                    <a:noFill/>
                  </a:tcPr>
                </a:tc>
                <a:tc>
                  <a:txBody>
                    <a:bodyPr/>
                    <a:lstStyle/>
                    <a:p>
                      <a:r>
                        <a:rPr lang="en-IN"/>
                        <a:t>—</a:t>
                      </a:r>
                    </a:p>
                  </a:txBody>
                  <a:tcPr anchor="ctr">
                    <a:lnL>
                      <a:noFill/>
                    </a:lnL>
                    <a:lnR>
                      <a:noFill/>
                    </a:lnR>
                    <a:lnT>
                      <a:noFill/>
                    </a:lnT>
                    <a:lnB>
                      <a:noFill/>
                    </a:lnB>
                    <a:noFill/>
                  </a:tcPr>
                </a:tc>
                <a:tc>
                  <a:txBody>
                    <a:bodyPr/>
                    <a:lstStyle/>
                    <a:p>
                      <a:r>
                        <a:rPr lang="en-IN"/>
                        <a:t>Red solution</a:t>
                      </a:r>
                    </a:p>
                  </a:txBody>
                  <a:tcPr anchor="ctr">
                    <a:lnL>
                      <a:noFill/>
                    </a:lnL>
                    <a:lnR>
                      <a:noFill/>
                    </a:lnR>
                    <a:lnT>
                      <a:noFill/>
                    </a:lnT>
                    <a:lnB>
                      <a:noFill/>
                    </a:lnB>
                    <a:noFill/>
                  </a:tcPr>
                </a:tc>
                <a:tc>
                  <a:txBody>
                    <a:bodyPr/>
                    <a:lstStyle/>
                    <a:p>
                      <a:r>
                        <a:rPr lang="en-IN" dirty="0"/>
                        <a:t>Light blue on cloth</a:t>
                      </a:r>
                    </a:p>
                  </a:txBody>
                  <a:tcPr anchor="ctr">
                    <a:lnL>
                      <a:noFill/>
                    </a:lnL>
                    <a:lnR>
                      <a:noFill/>
                    </a:lnR>
                    <a:lnT>
                      <a:noFill/>
                    </a:lnT>
                    <a:lnB>
                      <a:noFill/>
                    </a:lnB>
                    <a:noFill/>
                  </a:tcPr>
                </a:tc>
                <a:extLst>
                  <a:ext uri="{0D108BD9-81ED-4DB2-BD59-A6C34878D82A}">
                    <a16:rowId xmlns:a16="http://schemas.microsoft.com/office/drawing/2014/main" val="340821034"/>
                  </a:ext>
                </a:extLst>
              </a:tr>
            </a:tbl>
          </a:graphicData>
        </a:graphic>
      </p:graphicFrame>
      <p:sp>
        <p:nvSpPr>
          <p:cNvPr id="9" name="TextBox 8">
            <a:extLst>
              <a:ext uri="{FF2B5EF4-FFF2-40B4-BE49-F238E27FC236}">
                <a16:creationId xmlns:a16="http://schemas.microsoft.com/office/drawing/2014/main" id="{CB3DD774-BC13-35A5-11C0-D314C26F5215}"/>
              </a:ext>
            </a:extLst>
          </p:cNvPr>
          <p:cNvSpPr txBox="1"/>
          <p:nvPr/>
        </p:nvSpPr>
        <p:spPr>
          <a:xfrm>
            <a:off x="571501" y="2803759"/>
            <a:ext cx="6097384" cy="400110"/>
          </a:xfrm>
          <a:prstGeom prst="rect">
            <a:avLst/>
          </a:prstGeom>
          <a:noFill/>
        </p:spPr>
        <p:txBody>
          <a:bodyPr wrap="square">
            <a:spAutoFit/>
          </a:bodyPr>
          <a:lstStyle/>
          <a:p>
            <a:r>
              <a:rPr lang="en-IN" sz="2000" dirty="0">
                <a:solidFill>
                  <a:srgbClr val="00B050"/>
                </a:solidFill>
              </a:rPr>
              <a:t>Sample Observations</a:t>
            </a:r>
          </a:p>
        </p:txBody>
      </p:sp>
    </p:spTree>
    <p:extLst>
      <p:ext uri="{BB962C8B-B14F-4D97-AF65-F5344CB8AC3E}">
        <p14:creationId xmlns:p14="http://schemas.microsoft.com/office/powerpoint/2010/main" val="943888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310B4-85CE-A8E4-3A83-E397E931CA8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465DB1-039F-8AF4-C2D8-0081DEDFDDD0}"/>
              </a:ext>
            </a:extLst>
          </p:cNvPr>
          <p:cNvSpPr txBox="1"/>
          <p:nvPr/>
        </p:nvSpPr>
        <p:spPr>
          <a:xfrm>
            <a:off x="0" y="74814"/>
            <a:ext cx="6385210" cy="369332"/>
          </a:xfrm>
          <a:prstGeom prst="rect">
            <a:avLst/>
          </a:prstGeom>
          <a:noFill/>
        </p:spPr>
        <p:txBody>
          <a:bodyPr wrap="none" rtlCol="0">
            <a:spAutoFit/>
          </a:bodyPr>
          <a:lstStyle/>
          <a:p>
            <a:r>
              <a:rPr lang="en-IN" dirty="0"/>
              <a:t>Observation of colour at different </a:t>
            </a:r>
            <a:r>
              <a:rPr lang="en-IN" dirty="0" err="1"/>
              <a:t>ph</a:t>
            </a:r>
            <a:r>
              <a:rPr lang="en-IN" dirty="0"/>
              <a:t> at different flower and fruits-</a:t>
            </a:r>
          </a:p>
        </p:txBody>
      </p:sp>
      <p:graphicFrame>
        <p:nvGraphicFramePr>
          <p:cNvPr id="5" name="Table 4">
            <a:extLst>
              <a:ext uri="{FF2B5EF4-FFF2-40B4-BE49-F238E27FC236}">
                <a16:creationId xmlns:a16="http://schemas.microsoft.com/office/drawing/2014/main" id="{36648977-62F8-5D86-B614-3B32C0C1C2E7}"/>
              </a:ext>
            </a:extLst>
          </p:cNvPr>
          <p:cNvGraphicFramePr>
            <a:graphicFrameLocks noGrp="1"/>
          </p:cNvGraphicFramePr>
          <p:nvPr>
            <p:extLst>
              <p:ext uri="{D42A27DB-BD31-4B8C-83A1-F6EECF244321}">
                <p14:modId xmlns:p14="http://schemas.microsoft.com/office/powerpoint/2010/main" val="1563129858"/>
              </p:ext>
            </p:extLst>
          </p:nvPr>
        </p:nvGraphicFramePr>
        <p:xfrm>
          <a:off x="131617" y="532014"/>
          <a:ext cx="11871960" cy="6251168"/>
        </p:xfrm>
        <a:graphic>
          <a:graphicData uri="http://schemas.openxmlformats.org/drawingml/2006/table">
            <a:tbl>
              <a:tblPr firstRow="1" bandRow="1">
                <a:tableStyleId>{5C22544A-7EE6-4342-B048-85BDC9FD1C3A}</a:tableStyleId>
              </a:tblPr>
              <a:tblGrid>
                <a:gridCol w="2374392">
                  <a:extLst>
                    <a:ext uri="{9D8B030D-6E8A-4147-A177-3AD203B41FA5}">
                      <a16:colId xmlns:a16="http://schemas.microsoft.com/office/drawing/2014/main" val="665218350"/>
                    </a:ext>
                  </a:extLst>
                </a:gridCol>
                <a:gridCol w="2374392">
                  <a:extLst>
                    <a:ext uri="{9D8B030D-6E8A-4147-A177-3AD203B41FA5}">
                      <a16:colId xmlns:a16="http://schemas.microsoft.com/office/drawing/2014/main" val="2045438279"/>
                    </a:ext>
                  </a:extLst>
                </a:gridCol>
                <a:gridCol w="2374392">
                  <a:extLst>
                    <a:ext uri="{9D8B030D-6E8A-4147-A177-3AD203B41FA5}">
                      <a16:colId xmlns:a16="http://schemas.microsoft.com/office/drawing/2014/main" val="2660494386"/>
                    </a:ext>
                  </a:extLst>
                </a:gridCol>
                <a:gridCol w="2374392">
                  <a:extLst>
                    <a:ext uri="{9D8B030D-6E8A-4147-A177-3AD203B41FA5}">
                      <a16:colId xmlns:a16="http://schemas.microsoft.com/office/drawing/2014/main" val="2288393201"/>
                    </a:ext>
                  </a:extLst>
                </a:gridCol>
                <a:gridCol w="2374392">
                  <a:extLst>
                    <a:ext uri="{9D8B030D-6E8A-4147-A177-3AD203B41FA5}">
                      <a16:colId xmlns:a16="http://schemas.microsoft.com/office/drawing/2014/main" val="4187040151"/>
                    </a:ext>
                  </a:extLst>
                </a:gridCol>
              </a:tblGrid>
              <a:tr h="387846">
                <a:tc>
                  <a:txBody>
                    <a:bodyPr/>
                    <a:lstStyle/>
                    <a:p>
                      <a:r>
                        <a:rPr lang="en-IN" b="1" dirty="0"/>
                        <a:t>Source</a:t>
                      </a:r>
                      <a:endParaRPr lang="en-IN" dirty="0"/>
                    </a:p>
                  </a:txBody>
                  <a:tcPr anchor="ctr"/>
                </a:tc>
                <a:tc>
                  <a:txBody>
                    <a:bodyPr/>
                    <a:lstStyle/>
                    <a:p>
                      <a:r>
                        <a:rPr lang="en-IN" b="1" dirty="0"/>
                        <a:t>Condition / Additive</a:t>
                      </a:r>
                      <a:endParaRPr lang="en-IN" dirty="0"/>
                    </a:p>
                  </a:txBody>
                  <a:tcPr anchor="ctr"/>
                </a:tc>
                <a:tc>
                  <a:txBody>
                    <a:bodyPr/>
                    <a:lstStyle/>
                    <a:p>
                      <a:r>
                        <a:rPr lang="en-IN" b="1"/>
                        <a:t>Observed Color</a:t>
                      </a:r>
                      <a:endParaRPr lang="en-IN"/>
                    </a:p>
                  </a:txBody>
                  <a:tcPr anchor="ctr"/>
                </a:tc>
                <a:tc>
                  <a:txBody>
                    <a:bodyPr/>
                    <a:lstStyle/>
                    <a:p>
                      <a:r>
                        <a:rPr lang="en-IN" b="1"/>
                        <a:t>Notes</a:t>
                      </a:r>
                      <a:endParaRPr lang="en-IN"/>
                    </a:p>
                  </a:txBody>
                  <a:tcPr anchor="ctr"/>
                </a:tc>
                <a:tc>
                  <a:txBody>
                    <a:bodyPr/>
                    <a:lstStyle/>
                    <a:p>
                      <a:endParaRPr lang="en-IN"/>
                    </a:p>
                  </a:txBody>
                  <a:tcPr/>
                </a:tc>
                <a:extLst>
                  <a:ext uri="{0D108BD9-81ED-4DB2-BD59-A6C34878D82A}">
                    <a16:rowId xmlns:a16="http://schemas.microsoft.com/office/drawing/2014/main" val="1039181853"/>
                  </a:ext>
                </a:extLst>
              </a:tr>
              <a:tr h="646749">
                <a:tc>
                  <a:txBody>
                    <a:bodyPr/>
                    <a:lstStyle/>
                    <a:p>
                      <a:r>
                        <a:rPr lang="en-IN" dirty="0"/>
                        <a:t>1</a:t>
                      </a:r>
                    </a:p>
                  </a:txBody>
                  <a:tcPr anchor="ctr"/>
                </a:tc>
                <a:tc>
                  <a:txBody>
                    <a:bodyPr/>
                    <a:lstStyle/>
                    <a:p>
                      <a:r>
                        <a:rPr lang="en-IN"/>
                        <a:t>Red Cabbage</a:t>
                      </a:r>
                    </a:p>
                  </a:txBody>
                  <a:tcPr anchor="ctr"/>
                </a:tc>
                <a:tc>
                  <a:txBody>
                    <a:bodyPr/>
                    <a:lstStyle/>
                    <a:p>
                      <a:r>
                        <a:rPr lang="en-IN" dirty="0"/>
                        <a:t>(Na₂CO₃)</a:t>
                      </a:r>
                    </a:p>
                  </a:txBody>
                  <a:tcPr anchor="ctr"/>
                </a:tc>
                <a:tc>
                  <a:txBody>
                    <a:bodyPr/>
                    <a:lstStyle/>
                    <a:p>
                      <a:r>
                        <a:rPr lang="en-IN"/>
                        <a:t>🟢 Green</a:t>
                      </a:r>
                    </a:p>
                  </a:txBody>
                  <a:tcPr anchor="ctr"/>
                </a:tc>
                <a:tc>
                  <a:txBody>
                    <a:bodyPr/>
                    <a:lstStyle/>
                    <a:p>
                      <a:r>
                        <a:rPr lang="en-US"/>
                        <a:t>May turn blue on fabric after drying</a:t>
                      </a:r>
                    </a:p>
                  </a:txBody>
                  <a:tcPr anchor="ctr"/>
                </a:tc>
                <a:extLst>
                  <a:ext uri="{0D108BD9-81ED-4DB2-BD59-A6C34878D82A}">
                    <a16:rowId xmlns:a16="http://schemas.microsoft.com/office/drawing/2014/main" val="4075690704"/>
                  </a:ext>
                </a:extLst>
              </a:tr>
              <a:tr h="646749">
                <a:tc>
                  <a:txBody>
                    <a:bodyPr/>
                    <a:lstStyle/>
                    <a:p>
                      <a:r>
                        <a:rPr lang="en-IN"/>
                        <a:t>2</a:t>
                      </a:r>
                    </a:p>
                  </a:txBody>
                  <a:tcPr anchor="ctr"/>
                </a:tc>
                <a:tc>
                  <a:txBody>
                    <a:bodyPr/>
                    <a:lstStyle/>
                    <a:p>
                      <a:r>
                        <a:rPr lang="en-IN"/>
                        <a:t>Red Cabbage</a:t>
                      </a:r>
                    </a:p>
                  </a:txBody>
                  <a:tcPr anchor="ctr"/>
                </a:tc>
                <a:tc>
                  <a:txBody>
                    <a:bodyPr/>
                    <a:lstStyle/>
                    <a:p>
                      <a:r>
                        <a:rPr lang="en-IN" dirty="0"/>
                        <a:t>+ pH 1 </a:t>
                      </a:r>
                    </a:p>
                  </a:txBody>
                  <a:tcPr anchor="ctr"/>
                </a:tc>
                <a:tc>
                  <a:txBody>
                    <a:bodyPr/>
                    <a:lstStyle/>
                    <a:p>
                      <a:r>
                        <a:rPr lang="en-IN"/>
                        <a:t>🟣 Purple</a:t>
                      </a:r>
                    </a:p>
                  </a:txBody>
                  <a:tcPr anchor="ctr"/>
                </a:tc>
                <a:tc>
                  <a:txBody>
                    <a:bodyPr/>
                    <a:lstStyle/>
                    <a:p>
                      <a:r>
                        <a:rPr lang="en-US"/>
                        <a:t>Turns dark bluish after drying</a:t>
                      </a:r>
                    </a:p>
                  </a:txBody>
                  <a:tcPr anchor="ctr"/>
                </a:tc>
                <a:extLst>
                  <a:ext uri="{0D108BD9-81ED-4DB2-BD59-A6C34878D82A}">
                    <a16:rowId xmlns:a16="http://schemas.microsoft.com/office/drawing/2014/main" val="2709835574"/>
                  </a:ext>
                </a:extLst>
              </a:tr>
              <a:tr h="646749">
                <a:tc>
                  <a:txBody>
                    <a:bodyPr/>
                    <a:lstStyle/>
                    <a:p>
                      <a:r>
                        <a:rPr lang="en-IN"/>
                        <a:t>3</a:t>
                      </a:r>
                    </a:p>
                  </a:txBody>
                  <a:tcPr anchor="ctr"/>
                </a:tc>
                <a:tc>
                  <a:txBody>
                    <a:bodyPr/>
                    <a:lstStyle/>
                    <a:p>
                      <a:r>
                        <a:rPr lang="en-IN"/>
                        <a:t>Turmeric</a:t>
                      </a:r>
                    </a:p>
                  </a:txBody>
                  <a:tcPr anchor="ctr"/>
                </a:tc>
                <a:tc>
                  <a:txBody>
                    <a:bodyPr/>
                    <a:lstStyle/>
                    <a:p>
                      <a:r>
                        <a:rPr lang="en-IN" dirty="0"/>
                        <a:t>+PH5</a:t>
                      </a:r>
                    </a:p>
                  </a:txBody>
                  <a:tcPr anchor="ctr"/>
                </a:tc>
                <a:tc>
                  <a:txBody>
                    <a:bodyPr/>
                    <a:lstStyle/>
                    <a:p>
                      <a:r>
                        <a:rPr lang="en-IN"/>
                        <a:t>🟡 Yellow</a:t>
                      </a:r>
                    </a:p>
                  </a:txBody>
                  <a:tcPr anchor="ctr"/>
                </a:tc>
                <a:tc>
                  <a:txBody>
                    <a:bodyPr/>
                    <a:lstStyle/>
                    <a:p>
                      <a:r>
                        <a:rPr lang="en-US"/>
                        <a:t>Natural base color of turmeric</a:t>
                      </a:r>
                    </a:p>
                  </a:txBody>
                  <a:tcPr anchor="ctr"/>
                </a:tc>
                <a:extLst>
                  <a:ext uri="{0D108BD9-81ED-4DB2-BD59-A6C34878D82A}">
                    <a16:rowId xmlns:a16="http://schemas.microsoft.com/office/drawing/2014/main" val="1030683148"/>
                  </a:ext>
                </a:extLst>
              </a:tr>
              <a:tr h="646749">
                <a:tc>
                  <a:txBody>
                    <a:bodyPr/>
                    <a:lstStyle/>
                    <a:p>
                      <a:r>
                        <a:rPr lang="en-IN"/>
                        <a:t>4</a:t>
                      </a:r>
                    </a:p>
                  </a:txBody>
                  <a:tcPr anchor="ctr"/>
                </a:tc>
                <a:tc>
                  <a:txBody>
                    <a:bodyPr/>
                    <a:lstStyle/>
                    <a:p>
                      <a:r>
                        <a:rPr lang="en-IN"/>
                        <a:t>Turmeric</a:t>
                      </a:r>
                    </a:p>
                  </a:txBody>
                  <a:tcPr anchor="ctr"/>
                </a:tc>
                <a:tc>
                  <a:txBody>
                    <a:bodyPr/>
                    <a:lstStyle/>
                    <a:p>
                      <a:r>
                        <a:rPr lang="en-IN" dirty="0"/>
                        <a:t>+ Na₂CO₃</a:t>
                      </a:r>
                    </a:p>
                  </a:txBody>
                  <a:tcPr anchor="ctr"/>
                </a:tc>
                <a:tc>
                  <a:txBody>
                    <a:bodyPr/>
                    <a:lstStyle/>
                    <a:p>
                      <a:r>
                        <a:rPr lang="en-IN"/>
                        <a:t>🔴 Red</a:t>
                      </a:r>
                    </a:p>
                  </a:txBody>
                  <a:tcPr anchor="ctr"/>
                </a:tc>
                <a:tc>
                  <a:txBody>
                    <a:bodyPr/>
                    <a:lstStyle/>
                    <a:p>
                      <a:r>
                        <a:rPr lang="en-US"/>
                        <a:t>Turns reddish in basic medium</a:t>
                      </a:r>
                    </a:p>
                  </a:txBody>
                  <a:tcPr anchor="ctr"/>
                </a:tc>
                <a:extLst>
                  <a:ext uri="{0D108BD9-81ED-4DB2-BD59-A6C34878D82A}">
                    <a16:rowId xmlns:a16="http://schemas.microsoft.com/office/drawing/2014/main" val="385847915"/>
                  </a:ext>
                </a:extLst>
              </a:tr>
              <a:tr h="689330">
                <a:tc>
                  <a:txBody>
                    <a:bodyPr/>
                    <a:lstStyle/>
                    <a:p>
                      <a:r>
                        <a:rPr lang="en-IN"/>
                        <a:t>5</a:t>
                      </a:r>
                    </a:p>
                  </a:txBody>
                  <a:tcPr anchor="ctr"/>
                </a:tc>
                <a:tc>
                  <a:txBody>
                    <a:bodyPr/>
                    <a:lstStyle/>
                    <a:p>
                      <a:r>
                        <a:rPr lang="en-IN"/>
                        <a:t>Jamun Peel</a:t>
                      </a:r>
                    </a:p>
                  </a:txBody>
                  <a:tcPr anchor="ctr"/>
                </a:tc>
                <a:tc>
                  <a:txBody>
                    <a:bodyPr/>
                    <a:lstStyle/>
                    <a:p>
                      <a:r>
                        <a:rPr lang="en-IN" dirty="0"/>
                        <a:t>+ pH 10 </a:t>
                      </a:r>
                    </a:p>
                  </a:txBody>
                  <a:tcPr anchor="ctr"/>
                </a:tc>
                <a:tc>
                  <a:txBody>
                    <a:bodyPr/>
                    <a:lstStyle/>
                    <a:p>
                      <a:r>
                        <a:rPr lang="en-IN" dirty="0"/>
                        <a:t>🟢 Green → 🔵 Blue</a:t>
                      </a:r>
                    </a:p>
                  </a:txBody>
                  <a:tcPr anchor="ctr"/>
                </a:tc>
                <a:tc>
                  <a:txBody>
                    <a:bodyPr/>
                    <a:lstStyle/>
                    <a:p>
                      <a:r>
                        <a:rPr lang="en-US"/>
                        <a:t>Green first, turns blue after drying on cloth</a:t>
                      </a:r>
                    </a:p>
                  </a:txBody>
                  <a:tcPr anchor="ctr"/>
                </a:tc>
                <a:extLst>
                  <a:ext uri="{0D108BD9-81ED-4DB2-BD59-A6C34878D82A}">
                    <a16:rowId xmlns:a16="http://schemas.microsoft.com/office/drawing/2014/main" val="693496851"/>
                  </a:ext>
                </a:extLst>
              </a:tr>
              <a:tr h="646749">
                <a:tc>
                  <a:txBody>
                    <a:bodyPr/>
                    <a:lstStyle/>
                    <a:p>
                      <a:r>
                        <a:rPr lang="en-IN"/>
                        <a:t>6</a:t>
                      </a:r>
                    </a:p>
                  </a:txBody>
                  <a:tcPr anchor="ctr"/>
                </a:tc>
                <a:tc>
                  <a:txBody>
                    <a:bodyPr/>
                    <a:lstStyle/>
                    <a:p>
                      <a:r>
                        <a:rPr lang="en-IN"/>
                        <a:t>Jamun Peel</a:t>
                      </a:r>
                    </a:p>
                  </a:txBody>
                  <a:tcPr anchor="ctr"/>
                </a:tc>
                <a:tc>
                  <a:txBody>
                    <a:bodyPr/>
                    <a:lstStyle/>
                    <a:p>
                      <a:r>
                        <a:rPr lang="en-IN" dirty="0"/>
                        <a:t>+ pH 1 </a:t>
                      </a:r>
                    </a:p>
                  </a:txBody>
                  <a:tcPr anchor="ctr"/>
                </a:tc>
                <a:tc>
                  <a:txBody>
                    <a:bodyPr/>
                    <a:lstStyle/>
                    <a:p>
                      <a:r>
                        <a:rPr lang="en-IN"/>
                        <a:t>🟤 Brownish-Red</a:t>
                      </a:r>
                    </a:p>
                  </a:txBody>
                  <a:tcPr anchor="ctr"/>
                </a:tc>
                <a:tc>
                  <a:txBody>
                    <a:bodyPr/>
                    <a:lstStyle/>
                    <a:p>
                      <a:r>
                        <a:rPr lang="en-IN"/>
                        <a:t>Visible reddish-brown tone</a:t>
                      </a:r>
                    </a:p>
                  </a:txBody>
                  <a:tcPr anchor="ctr"/>
                </a:tc>
                <a:extLst>
                  <a:ext uri="{0D108BD9-81ED-4DB2-BD59-A6C34878D82A}">
                    <a16:rowId xmlns:a16="http://schemas.microsoft.com/office/drawing/2014/main" val="998442510"/>
                  </a:ext>
                </a:extLst>
              </a:tr>
              <a:tr h="646749">
                <a:tc>
                  <a:txBody>
                    <a:bodyPr/>
                    <a:lstStyle/>
                    <a:p>
                      <a:r>
                        <a:rPr lang="en-IN"/>
                        <a:t>7</a:t>
                      </a:r>
                    </a:p>
                  </a:txBody>
                  <a:tcPr anchor="ctr"/>
                </a:tc>
                <a:tc>
                  <a:txBody>
                    <a:bodyPr/>
                    <a:lstStyle/>
                    <a:p>
                      <a:r>
                        <a:rPr lang="en-IN"/>
                        <a:t>Beetroot</a:t>
                      </a:r>
                    </a:p>
                  </a:txBody>
                  <a:tcPr anchor="ctr"/>
                </a:tc>
                <a:tc>
                  <a:txBody>
                    <a:bodyPr/>
                    <a:lstStyle/>
                    <a:p>
                      <a:r>
                        <a:rPr lang="en-IN" dirty="0"/>
                        <a:t>— (Neutral Water)</a:t>
                      </a:r>
                    </a:p>
                  </a:txBody>
                  <a:tcPr anchor="ctr"/>
                </a:tc>
                <a:tc>
                  <a:txBody>
                    <a:bodyPr/>
                    <a:lstStyle/>
                    <a:p>
                      <a:r>
                        <a:rPr lang="en-IN"/>
                        <a:t>🔴 Deep Red</a:t>
                      </a:r>
                    </a:p>
                  </a:txBody>
                  <a:tcPr anchor="ctr"/>
                </a:tc>
                <a:tc>
                  <a:txBody>
                    <a:bodyPr/>
                    <a:lstStyle/>
                    <a:p>
                      <a:r>
                        <a:rPr lang="en-US"/>
                        <a:t>Works well as a natural dye</a:t>
                      </a:r>
                    </a:p>
                  </a:txBody>
                  <a:tcPr anchor="ctr"/>
                </a:tc>
                <a:extLst>
                  <a:ext uri="{0D108BD9-81ED-4DB2-BD59-A6C34878D82A}">
                    <a16:rowId xmlns:a16="http://schemas.microsoft.com/office/drawing/2014/main" val="222824243"/>
                  </a:ext>
                </a:extLst>
              </a:tr>
              <a:tr h="646749">
                <a:tc>
                  <a:txBody>
                    <a:bodyPr/>
                    <a:lstStyle/>
                    <a:p>
                      <a:r>
                        <a:rPr lang="en-IN"/>
                        <a:t>8</a:t>
                      </a:r>
                    </a:p>
                  </a:txBody>
                  <a:tcPr anchor="ctr"/>
                </a:tc>
                <a:tc>
                  <a:txBody>
                    <a:bodyPr/>
                    <a:lstStyle/>
                    <a:p>
                      <a:r>
                        <a:rPr lang="en-IN"/>
                        <a:t>Hibiscus</a:t>
                      </a:r>
                    </a:p>
                  </a:txBody>
                  <a:tcPr anchor="ctr"/>
                </a:tc>
                <a:tc>
                  <a:txBody>
                    <a:bodyPr/>
                    <a:lstStyle/>
                    <a:p>
                      <a:r>
                        <a:rPr lang="en-IN" dirty="0"/>
                        <a:t>+ Vinegar </a:t>
                      </a:r>
                    </a:p>
                  </a:txBody>
                  <a:tcPr anchor="ctr"/>
                </a:tc>
                <a:tc>
                  <a:txBody>
                    <a:bodyPr/>
                    <a:lstStyle/>
                    <a:p>
                      <a:r>
                        <a:rPr lang="en-US"/>
                        <a:t>🔴 Red → 🔵 Light Blue</a:t>
                      </a:r>
                    </a:p>
                  </a:txBody>
                  <a:tcPr anchor="ctr"/>
                </a:tc>
                <a:tc>
                  <a:txBody>
                    <a:bodyPr/>
                    <a:lstStyle/>
                    <a:p>
                      <a:r>
                        <a:rPr lang="en-US"/>
                        <a:t>Appears red; turns light blue on fabric</a:t>
                      </a:r>
                    </a:p>
                  </a:txBody>
                  <a:tcPr anchor="ctr"/>
                </a:tc>
                <a:extLst>
                  <a:ext uri="{0D108BD9-81ED-4DB2-BD59-A6C34878D82A}">
                    <a16:rowId xmlns:a16="http://schemas.microsoft.com/office/drawing/2014/main" val="1727184790"/>
                  </a:ext>
                </a:extLst>
              </a:tr>
              <a:tr h="646749">
                <a:tc>
                  <a:txBody>
                    <a:bodyPr/>
                    <a:lstStyle/>
                    <a:p>
                      <a:r>
                        <a:rPr lang="en-IN"/>
                        <a:t>9</a:t>
                      </a:r>
                    </a:p>
                  </a:txBody>
                  <a:tcPr anchor="ctr"/>
                </a:tc>
                <a:tc>
                  <a:txBody>
                    <a:bodyPr/>
                    <a:lstStyle/>
                    <a:p>
                      <a:r>
                        <a:rPr lang="en-IN"/>
                        <a:t>Moss Rose</a:t>
                      </a:r>
                    </a:p>
                  </a:txBody>
                  <a:tcPr anchor="ctr"/>
                </a:tc>
                <a:tc>
                  <a:txBody>
                    <a:bodyPr/>
                    <a:lstStyle/>
                    <a:p>
                      <a:r>
                        <a:rPr lang="en-IN" dirty="0"/>
                        <a:t>+ pH 1 </a:t>
                      </a:r>
                    </a:p>
                  </a:txBody>
                  <a:tcPr anchor="ctr"/>
                </a:tc>
                <a:tc>
                  <a:txBody>
                    <a:bodyPr/>
                    <a:lstStyle/>
                    <a:p>
                      <a:r>
                        <a:rPr lang="en-IN"/>
                        <a:t>🌸 Pink</a:t>
                      </a:r>
                    </a:p>
                  </a:txBody>
                  <a:tcPr anchor="ctr"/>
                </a:tc>
                <a:tc>
                  <a:txBody>
                    <a:bodyPr/>
                    <a:lstStyle/>
                    <a:p>
                      <a:r>
                        <a:rPr lang="en-US" dirty="0"/>
                        <a:t>Delicate pink </a:t>
                      </a:r>
                      <a:r>
                        <a:rPr lang="en-US"/>
                        <a:t>color in acidic medium</a:t>
                      </a:r>
                      <a:endParaRPr lang="en-US" dirty="0"/>
                    </a:p>
                  </a:txBody>
                  <a:tcPr anchor="ctr"/>
                </a:tc>
                <a:extLst>
                  <a:ext uri="{0D108BD9-81ED-4DB2-BD59-A6C34878D82A}">
                    <a16:rowId xmlns:a16="http://schemas.microsoft.com/office/drawing/2014/main" val="2958304467"/>
                  </a:ext>
                </a:extLst>
              </a:tr>
            </a:tbl>
          </a:graphicData>
        </a:graphic>
      </p:graphicFrame>
    </p:spTree>
    <p:extLst>
      <p:ext uri="{BB962C8B-B14F-4D97-AF65-F5344CB8AC3E}">
        <p14:creationId xmlns:p14="http://schemas.microsoft.com/office/powerpoint/2010/main" val="2165663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699" y="589158"/>
            <a:ext cx="7092142" cy="381515"/>
          </a:xfrm>
          <a:prstGeom prst="rect">
            <a:avLst/>
          </a:prstGeom>
        </p:spPr>
        <p:txBody>
          <a:bodyPr vert="horz" wrap="square" lIns="0" tIns="12065" rIns="0" bIns="0" rtlCol="0">
            <a:spAutoFit/>
          </a:bodyPr>
          <a:lstStyle/>
          <a:p>
            <a:pPr marL="12700" marR="5080">
              <a:lnSpc>
                <a:spcPct val="100000"/>
              </a:lnSpc>
              <a:spcBef>
                <a:spcPts val="95"/>
              </a:spcBef>
            </a:pPr>
            <a:r>
              <a:rPr sz="2400" spc="-10" dirty="0"/>
              <a:t>Preparation</a:t>
            </a:r>
            <a:r>
              <a:rPr sz="2400" spc="-95" dirty="0"/>
              <a:t> </a:t>
            </a:r>
            <a:r>
              <a:rPr sz="2400" dirty="0"/>
              <a:t>of</a:t>
            </a:r>
            <a:r>
              <a:rPr sz="2400" spc="-120" dirty="0"/>
              <a:t> </a:t>
            </a:r>
            <a:r>
              <a:rPr sz="2400" dirty="0"/>
              <a:t>Standard</a:t>
            </a:r>
            <a:r>
              <a:rPr sz="2400" spc="-85" dirty="0"/>
              <a:t> </a:t>
            </a:r>
            <a:r>
              <a:rPr sz="2400" dirty="0"/>
              <a:t>Solutions</a:t>
            </a:r>
            <a:r>
              <a:rPr sz="2400" spc="-110" dirty="0"/>
              <a:t> </a:t>
            </a:r>
            <a:r>
              <a:rPr sz="2400" spc="-25" dirty="0"/>
              <a:t>of </a:t>
            </a:r>
            <a:r>
              <a:rPr sz="2400" spc="-10" dirty="0"/>
              <a:t>Varying</a:t>
            </a:r>
            <a:r>
              <a:rPr sz="2400" spc="-55" dirty="0"/>
              <a:t> </a:t>
            </a:r>
            <a:r>
              <a:rPr sz="2400" dirty="0"/>
              <a:t>pH</a:t>
            </a:r>
            <a:r>
              <a:rPr sz="2400" spc="-65" dirty="0"/>
              <a:t> </a:t>
            </a:r>
            <a:r>
              <a:rPr sz="2400" spc="-10" dirty="0"/>
              <a:t>(1–13)</a:t>
            </a:r>
          </a:p>
        </p:txBody>
      </p:sp>
      <p:sp>
        <p:nvSpPr>
          <p:cNvPr id="3" name="object 3"/>
          <p:cNvSpPr txBox="1"/>
          <p:nvPr/>
        </p:nvSpPr>
        <p:spPr>
          <a:xfrm>
            <a:off x="1222044" y="1383029"/>
            <a:ext cx="8466455" cy="5028565"/>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Acidic</a:t>
            </a:r>
            <a:r>
              <a:rPr sz="1800" b="1" spc="-55" dirty="0">
                <a:latin typeface="Calibri"/>
                <a:cs typeface="Calibri"/>
              </a:rPr>
              <a:t> </a:t>
            </a:r>
            <a:r>
              <a:rPr sz="1800" b="1" dirty="0">
                <a:latin typeface="Calibri"/>
                <a:cs typeface="Calibri"/>
              </a:rPr>
              <a:t>Range</a:t>
            </a:r>
            <a:r>
              <a:rPr sz="1800" b="1" spc="-30" dirty="0">
                <a:latin typeface="Calibri"/>
                <a:cs typeface="Calibri"/>
              </a:rPr>
              <a:t> </a:t>
            </a:r>
            <a:r>
              <a:rPr sz="1800" b="1" dirty="0">
                <a:latin typeface="Calibri"/>
                <a:cs typeface="Calibri"/>
              </a:rPr>
              <a:t>(pH</a:t>
            </a:r>
            <a:r>
              <a:rPr sz="1800" b="1" spc="-20" dirty="0">
                <a:latin typeface="Calibri"/>
                <a:cs typeface="Calibri"/>
              </a:rPr>
              <a:t> </a:t>
            </a:r>
            <a:r>
              <a:rPr sz="1800" b="1" spc="-10" dirty="0">
                <a:latin typeface="Calibri"/>
                <a:cs typeface="Calibri"/>
              </a:rPr>
              <a:t>1–6):</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25" dirty="0">
                <a:latin typeface="Calibri"/>
                <a:cs typeface="Calibri"/>
              </a:rPr>
              <a:t> </a:t>
            </a:r>
            <a:r>
              <a:rPr sz="1800" b="1" dirty="0">
                <a:latin typeface="Calibri"/>
                <a:cs typeface="Calibri"/>
              </a:rPr>
              <a:t>1:</a:t>
            </a:r>
            <a:r>
              <a:rPr sz="1800" b="1" spc="-5" dirty="0">
                <a:latin typeface="Calibri"/>
                <a:cs typeface="Calibri"/>
              </a:rPr>
              <a:t> </a:t>
            </a:r>
            <a:r>
              <a:rPr sz="1800" dirty="0">
                <a:latin typeface="Calibri"/>
                <a:cs typeface="Calibri"/>
              </a:rPr>
              <a:t>20 mL</a:t>
            </a:r>
            <a:r>
              <a:rPr sz="1800" spc="-5" dirty="0">
                <a:latin typeface="Calibri"/>
                <a:cs typeface="Calibri"/>
              </a:rPr>
              <a:t> </a:t>
            </a:r>
            <a:r>
              <a:rPr sz="1800" dirty="0">
                <a:latin typeface="Calibri"/>
                <a:cs typeface="Calibri"/>
              </a:rPr>
              <a:t>of</a:t>
            </a:r>
            <a:r>
              <a:rPr sz="1800" spc="-20" dirty="0">
                <a:latin typeface="Calibri"/>
                <a:cs typeface="Calibri"/>
              </a:rPr>
              <a:t> </a:t>
            </a:r>
            <a:r>
              <a:rPr sz="1800" dirty="0">
                <a:latin typeface="Calibri"/>
                <a:cs typeface="Calibri"/>
              </a:rPr>
              <a:t>0.1</a:t>
            </a:r>
            <a:r>
              <a:rPr sz="1800" spc="-10" dirty="0">
                <a:latin typeface="Calibri"/>
                <a:cs typeface="Calibri"/>
              </a:rPr>
              <a:t> </a:t>
            </a:r>
            <a:r>
              <a:rPr sz="1800" dirty="0">
                <a:latin typeface="Calibri"/>
                <a:cs typeface="Calibri"/>
              </a:rPr>
              <a:t>M</a:t>
            </a:r>
            <a:r>
              <a:rPr sz="1800" spc="-20" dirty="0">
                <a:latin typeface="Calibri"/>
                <a:cs typeface="Calibri"/>
              </a:rPr>
              <a:t> HCl.</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30" dirty="0">
                <a:latin typeface="Calibri"/>
                <a:cs typeface="Calibri"/>
              </a:rPr>
              <a:t> </a:t>
            </a:r>
            <a:r>
              <a:rPr sz="1800" b="1" dirty="0">
                <a:latin typeface="Calibri"/>
                <a:cs typeface="Calibri"/>
              </a:rPr>
              <a:t>2:</a:t>
            </a:r>
            <a:r>
              <a:rPr sz="1800" b="1" spc="-15" dirty="0">
                <a:latin typeface="Calibri"/>
                <a:cs typeface="Calibri"/>
              </a:rPr>
              <a:t> </a:t>
            </a:r>
            <a:r>
              <a:rPr sz="1800" dirty="0">
                <a:latin typeface="Calibri"/>
                <a:cs typeface="Calibri"/>
              </a:rPr>
              <a:t>20</a:t>
            </a:r>
            <a:r>
              <a:rPr sz="1800" spc="-10" dirty="0">
                <a:latin typeface="Calibri"/>
                <a:cs typeface="Calibri"/>
              </a:rPr>
              <a:t> </a:t>
            </a:r>
            <a:r>
              <a:rPr sz="1800" dirty="0">
                <a:latin typeface="Calibri"/>
                <a:cs typeface="Calibri"/>
              </a:rPr>
              <a:t>mL</a:t>
            </a:r>
            <a:r>
              <a:rPr sz="1800" spc="-10" dirty="0">
                <a:latin typeface="Calibri"/>
                <a:cs typeface="Calibri"/>
              </a:rPr>
              <a:t> </a:t>
            </a:r>
            <a:r>
              <a:rPr sz="1800" dirty="0">
                <a:latin typeface="Calibri"/>
                <a:cs typeface="Calibri"/>
              </a:rPr>
              <a:t>of</a:t>
            </a:r>
            <a:r>
              <a:rPr sz="1800" spc="-25" dirty="0">
                <a:latin typeface="Calibri"/>
                <a:cs typeface="Calibri"/>
              </a:rPr>
              <a:t> </a:t>
            </a:r>
            <a:r>
              <a:rPr sz="1800" dirty="0">
                <a:latin typeface="Calibri"/>
                <a:cs typeface="Calibri"/>
              </a:rPr>
              <a:t>0.01</a:t>
            </a:r>
            <a:r>
              <a:rPr sz="1800" spc="-20" dirty="0">
                <a:latin typeface="Calibri"/>
                <a:cs typeface="Calibri"/>
              </a:rPr>
              <a:t> </a:t>
            </a:r>
            <a:r>
              <a:rPr sz="1800" dirty="0">
                <a:latin typeface="Calibri"/>
                <a:cs typeface="Calibri"/>
              </a:rPr>
              <a:t>M</a:t>
            </a:r>
            <a:r>
              <a:rPr sz="1800" spc="-10" dirty="0">
                <a:latin typeface="Calibri"/>
                <a:cs typeface="Calibri"/>
              </a:rPr>
              <a:t> </a:t>
            </a:r>
            <a:r>
              <a:rPr sz="1800" dirty="0">
                <a:latin typeface="Calibri"/>
                <a:cs typeface="Calibri"/>
              </a:rPr>
              <a:t>HCl</a:t>
            </a:r>
            <a:r>
              <a:rPr sz="1800" spc="-15" dirty="0">
                <a:latin typeface="Calibri"/>
                <a:cs typeface="Calibri"/>
              </a:rPr>
              <a:t> </a:t>
            </a:r>
            <a:r>
              <a:rPr sz="1800" dirty="0">
                <a:latin typeface="Calibri"/>
                <a:cs typeface="Calibri"/>
              </a:rPr>
              <a:t>+</a:t>
            </a:r>
            <a:r>
              <a:rPr sz="1800" spc="-10" dirty="0">
                <a:latin typeface="Calibri"/>
                <a:cs typeface="Calibri"/>
              </a:rPr>
              <a:t> </a:t>
            </a:r>
            <a:r>
              <a:rPr sz="1800" dirty="0">
                <a:latin typeface="Calibri"/>
                <a:cs typeface="Calibri"/>
              </a:rPr>
              <a:t>2</a:t>
            </a:r>
            <a:r>
              <a:rPr lang="en-IN" sz="1800" dirty="0">
                <a:latin typeface="Calibri"/>
                <a:cs typeface="Calibri"/>
              </a:rPr>
              <a:t>0</a:t>
            </a:r>
            <a:r>
              <a:rPr sz="1800" dirty="0">
                <a:latin typeface="Calibri"/>
                <a:cs typeface="Calibri"/>
              </a:rPr>
              <a:t>–3</a:t>
            </a:r>
            <a:r>
              <a:rPr lang="en-IN" sz="1800" dirty="0">
                <a:latin typeface="Calibri"/>
                <a:cs typeface="Calibri"/>
              </a:rPr>
              <a:t>0</a:t>
            </a:r>
            <a:r>
              <a:rPr sz="1800" spc="-20" dirty="0">
                <a:latin typeface="Calibri"/>
                <a:cs typeface="Calibri"/>
              </a:rPr>
              <a:t> </a:t>
            </a:r>
            <a:r>
              <a:rPr sz="1800" dirty="0">
                <a:latin typeface="Calibri"/>
                <a:cs typeface="Calibri"/>
              </a:rPr>
              <a:t>drops</a:t>
            </a:r>
            <a:r>
              <a:rPr sz="1800" spc="-20" dirty="0">
                <a:latin typeface="Calibri"/>
                <a:cs typeface="Calibri"/>
              </a:rPr>
              <a:t> </a:t>
            </a:r>
            <a:r>
              <a:rPr sz="1800" dirty="0">
                <a:latin typeface="Calibri"/>
                <a:cs typeface="Calibri"/>
              </a:rPr>
              <a:t>of</a:t>
            </a:r>
            <a:r>
              <a:rPr sz="1800" spc="-10" dirty="0">
                <a:latin typeface="Calibri"/>
                <a:cs typeface="Calibri"/>
              </a:rPr>
              <a:t> </a:t>
            </a:r>
            <a:r>
              <a:rPr sz="1800" dirty="0">
                <a:latin typeface="Calibri"/>
                <a:cs typeface="Calibri"/>
              </a:rPr>
              <a:t>0.1</a:t>
            </a:r>
            <a:r>
              <a:rPr sz="1800" spc="-20" dirty="0">
                <a:latin typeface="Calibri"/>
                <a:cs typeface="Calibri"/>
              </a:rPr>
              <a:t> </a:t>
            </a:r>
            <a:r>
              <a:rPr sz="1800" dirty="0">
                <a:latin typeface="Calibri"/>
                <a:cs typeface="Calibri"/>
              </a:rPr>
              <a:t>M</a:t>
            </a:r>
            <a:r>
              <a:rPr sz="1800" spc="-25" dirty="0">
                <a:latin typeface="Calibri"/>
                <a:cs typeface="Calibri"/>
              </a:rPr>
              <a:t> </a:t>
            </a:r>
            <a:r>
              <a:rPr sz="1800" dirty="0">
                <a:latin typeface="Calibri"/>
                <a:cs typeface="Calibri"/>
              </a:rPr>
              <a:t>HCl</a:t>
            </a:r>
            <a:r>
              <a:rPr sz="1800" spc="-10" dirty="0">
                <a:latin typeface="Calibri"/>
                <a:cs typeface="Calibri"/>
              </a:rPr>
              <a:t> </a:t>
            </a:r>
            <a:r>
              <a:rPr sz="1800" dirty="0">
                <a:latin typeface="Calibri"/>
                <a:cs typeface="Calibri"/>
              </a:rPr>
              <a:t>to</a:t>
            </a:r>
            <a:r>
              <a:rPr sz="1800" spc="-25" dirty="0">
                <a:latin typeface="Calibri"/>
                <a:cs typeface="Calibri"/>
              </a:rPr>
              <a:t> </a:t>
            </a:r>
            <a:r>
              <a:rPr sz="1800" dirty="0">
                <a:latin typeface="Calibri"/>
                <a:cs typeface="Calibri"/>
              </a:rPr>
              <a:t>adjust</a:t>
            </a:r>
            <a:r>
              <a:rPr sz="1800" spc="-35" dirty="0">
                <a:latin typeface="Calibri"/>
                <a:cs typeface="Calibri"/>
              </a:rPr>
              <a:t> </a:t>
            </a:r>
            <a:r>
              <a:rPr sz="1800" spc="-25" dirty="0">
                <a:latin typeface="Calibri"/>
                <a:cs typeface="Calibri"/>
              </a:rPr>
              <a:t>pH.</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35" dirty="0">
                <a:latin typeface="Calibri"/>
                <a:cs typeface="Calibri"/>
              </a:rPr>
              <a:t> </a:t>
            </a:r>
            <a:r>
              <a:rPr sz="1800" b="1" dirty="0">
                <a:latin typeface="Calibri"/>
                <a:cs typeface="Calibri"/>
              </a:rPr>
              <a:t>3:</a:t>
            </a:r>
            <a:r>
              <a:rPr sz="1800" b="1" spc="-15" dirty="0">
                <a:latin typeface="Calibri"/>
                <a:cs typeface="Calibri"/>
              </a:rPr>
              <a:t> </a:t>
            </a:r>
            <a:r>
              <a:rPr sz="1800" dirty="0">
                <a:latin typeface="Calibri"/>
                <a:cs typeface="Calibri"/>
              </a:rPr>
              <a:t>10</a:t>
            </a:r>
            <a:r>
              <a:rPr sz="1800" spc="-15" dirty="0">
                <a:latin typeface="Calibri"/>
                <a:cs typeface="Calibri"/>
              </a:rPr>
              <a:t> </a:t>
            </a:r>
            <a:r>
              <a:rPr sz="1800" dirty="0">
                <a:latin typeface="Calibri"/>
                <a:cs typeface="Calibri"/>
              </a:rPr>
              <a:t>mL</a:t>
            </a:r>
            <a:r>
              <a:rPr sz="1800" spc="-15" dirty="0">
                <a:latin typeface="Calibri"/>
                <a:cs typeface="Calibri"/>
              </a:rPr>
              <a:t> </a:t>
            </a:r>
            <a:r>
              <a:rPr sz="1800" dirty="0">
                <a:latin typeface="Calibri"/>
                <a:cs typeface="Calibri"/>
              </a:rPr>
              <a:t>of</a:t>
            </a:r>
            <a:r>
              <a:rPr sz="1800" spc="-30" dirty="0">
                <a:latin typeface="Calibri"/>
                <a:cs typeface="Calibri"/>
              </a:rPr>
              <a:t> </a:t>
            </a:r>
            <a:r>
              <a:rPr sz="1800" dirty="0">
                <a:latin typeface="Calibri"/>
                <a:cs typeface="Calibri"/>
              </a:rPr>
              <a:t>0.1</a:t>
            </a:r>
            <a:r>
              <a:rPr sz="1800" spc="-25" dirty="0">
                <a:latin typeface="Calibri"/>
                <a:cs typeface="Calibri"/>
              </a:rPr>
              <a:t> </a:t>
            </a:r>
            <a:r>
              <a:rPr sz="1800" dirty="0">
                <a:latin typeface="Calibri"/>
                <a:cs typeface="Calibri"/>
              </a:rPr>
              <a:t>M</a:t>
            </a:r>
            <a:r>
              <a:rPr sz="1800" spc="-30" dirty="0">
                <a:latin typeface="Calibri"/>
                <a:cs typeface="Calibri"/>
              </a:rPr>
              <a:t> </a:t>
            </a:r>
            <a:r>
              <a:rPr sz="1800" dirty="0">
                <a:latin typeface="Calibri"/>
                <a:cs typeface="Calibri"/>
              </a:rPr>
              <a:t>CH₃COOH</a:t>
            </a:r>
            <a:r>
              <a:rPr sz="1800" spc="-10" dirty="0">
                <a:latin typeface="Calibri"/>
                <a:cs typeface="Calibri"/>
              </a:rPr>
              <a:t> </a:t>
            </a:r>
            <a:r>
              <a:rPr sz="1800" dirty="0">
                <a:latin typeface="Calibri"/>
                <a:cs typeface="Calibri"/>
              </a:rPr>
              <a:t>+</a:t>
            </a:r>
            <a:r>
              <a:rPr sz="1800" spc="-15" dirty="0">
                <a:latin typeface="Calibri"/>
                <a:cs typeface="Calibri"/>
              </a:rPr>
              <a:t> </a:t>
            </a:r>
            <a:r>
              <a:rPr sz="1800" dirty="0">
                <a:latin typeface="Calibri"/>
                <a:cs typeface="Calibri"/>
              </a:rPr>
              <a:t>10</a:t>
            </a:r>
            <a:r>
              <a:rPr sz="1800" spc="-25" dirty="0">
                <a:latin typeface="Calibri"/>
                <a:cs typeface="Calibri"/>
              </a:rPr>
              <a:t> </a:t>
            </a:r>
            <a:r>
              <a:rPr sz="1800" dirty="0">
                <a:latin typeface="Calibri"/>
                <a:cs typeface="Calibri"/>
              </a:rPr>
              <a:t>mL</a:t>
            </a:r>
            <a:r>
              <a:rPr sz="1800" spc="-15" dirty="0">
                <a:latin typeface="Calibri"/>
                <a:cs typeface="Calibri"/>
              </a:rPr>
              <a:t> </a:t>
            </a:r>
            <a:r>
              <a:rPr sz="1800" dirty="0">
                <a:latin typeface="Calibri"/>
                <a:cs typeface="Calibri"/>
              </a:rPr>
              <a:t>of</a:t>
            </a:r>
            <a:r>
              <a:rPr sz="1800" spc="-30" dirty="0">
                <a:latin typeface="Calibri"/>
                <a:cs typeface="Calibri"/>
              </a:rPr>
              <a:t> </a:t>
            </a:r>
            <a:r>
              <a:rPr sz="1800" dirty="0">
                <a:latin typeface="Calibri"/>
                <a:cs typeface="Calibri"/>
              </a:rPr>
              <a:t>pH</a:t>
            </a:r>
            <a:r>
              <a:rPr sz="1800" spc="-10" dirty="0">
                <a:latin typeface="Calibri"/>
                <a:cs typeface="Calibri"/>
              </a:rPr>
              <a:t> </a:t>
            </a:r>
            <a:r>
              <a:rPr sz="1800" dirty="0">
                <a:latin typeface="Calibri"/>
                <a:cs typeface="Calibri"/>
              </a:rPr>
              <a:t>4</a:t>
            </a:r>
            <a:r>
              <a:rPr sz="1800" spc="-25" dirty="0">
                <a:latin typeface="Calibri"/>
                <a:cs typeface="Calibri"/>
              </a:rPr>
              <a:t> </a:t>
            </a:r>
            <a:r>
              <a:rPr sz="1800" dirty="0">
                <a:latin typeface="Calibri"/>
                <a:cs typeface="Calibri"/>
              </a:rPr>
              <a:t>solution;</a:t>
            </a:r>
            <a:r>
              <a:rPr sz="1800" spc="-5" dirty="0">
                <a:latin typeface="Calibri"/>
                <a:cs typeface="Calibri"/>
              </a:rPr>
              <a:t> </a:t>
            </a:r>
            <a:r>
              <a:rPr sz="1800" spc="-10" dirty="0">
                <a:latin typeface="Calibri"/>
                <a:cs typeface="Calibri"/>
              </a:rPr>
              <a:t>adjusted</a:t>
            </a:r>
            <a:r>
              <a:rPr sz="1800" spc="-25" dirty="0">
                <a:latin typeface="Calibri"/>
                <a:cs typeface="Calibri"/>
              </a:rPr>
              <a:t> </a:t>
            </a:r>
            <a:r>
              <a:rPr sz="1800" dirty="0">
                <a:latin typeface="Calibri"/>
                <a:cs typeface="Calibri"/>
              </a:rPr>
              <a:t>with</a:t>
            </a:r>
            <a:r>
              <a:rPr sz="1800" spc="-15" dirty="0">
                <a:latin typeface="Calibri"/>
                <a:cs typeface="Calibri"/>
              </a:rPr>
              <a:t> </a:t>
            </a:r>
            <a:r>
              <a:rPr sz="1800" dirty="0">
                <a:latin typeface="Calibri"/>
                <a:cs typeface="Calibri"/>
              </a:rPr>
              <a:t>2</a:t>
            </a:r>
            <a:r>
              <a:rPr lang="en-IN" dirty="0">
                <a:latin typeface="Calibri"/>
                <a:cs typeface="Calibri"/>
              </a:rPr>
              <a:t>-10</a:t>
            </a:r>
            <a:r>
              <a:rPr sz="1800" spc="-15" dirty="0">
                <a:latin typeface="Calibri"/>
                <a:cs typeface="Calibri"/>
              </a:rPr>
              <a:t> </a:t>
            </a:r>
            <a:r>
              <a:rPr sz="1800" dirty="0">
                <a:latin typeface="Calibri"/>
                <a:cs typeface="Calibri"/>
              </a:rPr>
              <a:t>drops</a:t>
            </a:r>
            <a:r>
              <a:rPr sz="1800" spc="-30" dirty="0">
                <a:latin typeface="Calibri"/>
                <a:cs typeface="Calibri"/>
              </a:rPr>
              <a:t> </a:t>
            </a:r>
            <a:r>
              <a:rPr sz="1800" dirty="0">
                <a:latin typeface="Calibri"/>
                <a:cs typeface="Calibri"/>
              </a:rPr>
              <a:t>of</a:t>
            </a:r>
            <a:r>
              <a:rPr sz="1800" spc="-25" dirty="0">
                <a:latin typeface="Calibri"/>
                <a:cs typeface="Calibri"/>
              </a:rPr>
              <a:t> </a:t>
            </a:r>
            <a:r>
              <a:rPr sz="1800" dirty="0">
                <a:latin typeface="Calibri"/>
                <a:cs typeface="Calibri"/>
              </a:rPr>
              <a:t>pH</a:t>
            </a:r>
            <a:r>
              <a:rPr sz="1800" spc="-20" dirty="0">
                <a:latin typeface="Calibri"/>
                <a:cs typeface="Calibri"/>
              </a:rPr>
              <a:t> </a:t>
            </a:r>
            <a:r>
              <a:rPr sz="1800" spc="-25" dirty="0">
                <a:latin typeface="Calibri"/>
                <a:cs typeface="Calibri"/>
              </a:rPr>
              <a:t>4.</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55" dirty="0">
                <a:latin typeface="Calibri"/>
                <a:cs typeface="Calibri"/>
              </a:rPr>
              <a:t> </a:t>
            </a:r>
            <a:r>
              <a:rPr sz="1800" b="1" dirty="0">
                <a:latin typeface="Calibri"/>
                <a:cs typeface="Calibri"/>
              </a:rPr>
              <a:t>4:</a:t>
            </a:r>
            <a:r>
              <a:rPr sz="1800" b="1" spc="-35" dirty="0">
                <a:latin typeface="Calibri"/>
                <a:cs typeface="Calibri"/>
              </a:rPr>
              <a:t> </a:t>
            </a:r>
            <a:r>
              <a:rPr sz="1800" dirty="0">
                <a:latin typeface="Calibri"/>
                <a:cs typeface="Calibri"/>
              </a:rPr>
              <a:t>Standard</a:t>
            </a:r>
            <a:r>
              <a:rPr sz="1800" spc="-30" dirty="0">
                <a:latin typeface="Calibri"/>
                <a:cs typeface="Calibri"/>
              </a:rPr>
              <a:t> </a:t>
            </a:r>
            <a:r>
              <a:rPr sz="1800" dirty="0">
                <a:latin typeface="Calibri"/>
                <a:cs typeface="Calibri"/>
              </a:rPr>
              <a:t>pH</a:t>
            </a:r>
            <a:r>
              <a:rPr sz="1800" spc="-40" dirty="0">
                <a:latin typeface="Calibri"/>
                <a:cs typeface="Calibri"/>
              </a:rPr>
              <a:t> </a:t>
            </a:r>
            <a:r>
              <a:rPr sz="1800" dirty="0">
                <a:latin typeface="Calibri"/>
                <a:cs typeface="Calibri"/>
              </a:rPr>
              <a:t>4</a:t>
            </a:r>
            <a:r>
              <a:rPr sz="1800" spc="-35" dirty="0">
                <a:latin typeface="Calibri"/>
                <a:cs typeface="Calibri"/>
              </a:rPr>
              <a:t> </a:t>
            </a:r>
            <a:r>
              <a:rPr sz="1800" spc="-10" dirty="0">
                <a:latin typeface="Calibri"/>
                <a:cs typeface="Calibri"/>
              </a:rPr>
              <a:t>buffer</a:t>
            </a:r>
            <a:r>
              <a:rPr sz="1800" spc="-45" dirty="0">
                <a:latin typeface="Calibri"/>
                <a:cs typeface="Calibri"/>
              </a:rPr>
              <a:t> </a:t>
            </a:r>
            <a:r>
              <a:rPr sz="1800" spc="-10" dirty="0">
                <a:latin typeface="Calibri"/>
                <a:cs typeface="Calibri"/>
              </a:rPr>
              <a:t>(prepared</a:t>
            </a:r>
            <a:r>
              <a:rPr sz="1800" spc="-20" dirty="0">
                <a:latin typeface="Calibri"/>
                <a:cs typeface="Calibri"/>
              </a:rPr>
              <a:t> </a:t>
            </a:r>
            <a:r>
              <a:rPr sz="1800" dirty="0">
                <a:latin typeface="Calibri"/>
                <a:cs typeface="Calibri"/>
              </a:rPr>
              <a:t>from</a:t>
            </a:r>
            <a:r>
              <a:rPr sz="1800" spc="-40" dirty="0">
                <a:latin typeface="Calibri"/>
                <a:cs typeface="Calibri"/>
              </a:rPr>
              <a:t> </a:t>
            </a:r>
            <a:r>
              <a:rPr sz="1800" dirty="0">
                <a:latin typeface="Calibri"/>
                <a:cs typeface="Calibri"/>
              </a:rPr>
              <a:t>tablet</a:t>
            </a:r>
            <a:r>
              <a:rPr sz="1800" spc="-40" dirty="0">
                <a:latin typeface="Calibri"/>
                <a:cs typeface="Calibri"/>
              </a:rPr>
              <a:t> </a:t>
            </a:r>
            <a:r>
              <a:rPr sz="1800" spc="-10" dirty="0">
                <a:latin typeface="Calibri"/>
                <a:cs typeface="Calibri"/>
              </a:rPr>
              <a:t>content</a:t>
            </a:r>
            <a:r>
              <a:rPr sz="1800" spc="-40" dirty="0">
                <a:latin typeface="Calibri"/>
                <a:cs typeface="Calibri"/>
              </a:rPr>
              <a:t> </a:t>
            </a:r>
            <a:r>
              <a:rPr sz="1800" dirty="0">
                <a:latin typeface="Calibri"/>
                <a:cs typeface="Calibri"/>
              </a:rPr>
              <a:t>in</a:t>
            </a:r>
            <a:r>
              <a:rPr sz="1800" spc="-30" dirty="0">
                <a:latin typeface="Calibri"/>
                <a:cs typeface="Calibri"/>
              </a:rPr>
              <a:t> </a:t>
            </a:r>
            <a:r>
              <a:rPr sz="1800" dirty="0">
                <a:latin typeface="Calibri"/>
                <a:cs typeface="Calibri"/>
              </a:rPr>
              <a:t>distilled</a:t>
            </a:r>
            <a:r>
              <a:rPr sz="1800" spc="-30" dirty="0">
                <a:latin typeface="Calibri"/>
                <a:cs typeface="Calibri"/>
              </a:rPr>
              <a:t> </a:t>
            </a:r>
            <a:r>
              <a:rPr sz="1800" spc="-10" dirty="0">
                <a:latin typeface="Calibri"/>
                <a:cs typeface="Calibri"/>
              </a:rPr>
              <a:t>water).</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35" dirty="0">
                <a:latin typeface="Calibri"/>
                <a:cs typeface="Calibri"/>
              </a:rPr>
              <a:t> </a:t>
            </a:r>
            <a:r>
              <a:rPr sz="1800" b="1" dirty="0">
                <a:latin typeface="Calibri"/>
                <a:cs typeface="Calibri"/>
              </a:rPr>
              <a:t>5:</a:t>
            </a:r>
            <a:r>
              <a:rPr sz="1800" b="1" spc="-10" dirty="0">
                <a:latin typeface="Calibri"/>
                <a:cs typeface="Calibri"/>
              </a:rPr>
              <a:t> </a:t>
            </a:r>
            <a:r>
              <a:rPr sz="1800" dirty="0">
                <a:latin typeface="Calibri"/>
                <a:cs typeface="Calibri"/>
              </a:rPr>
              <a:t>10</a:t>
            </a:r>
            <a:r>
              <a:rPr sz="1800" spc="-10" dirty="0">
                <a:latin typeface="Calibri"/>
                <a:cs typeface="Calibri"/>
              </a:rPr>
              <a:t> </a:t>
            </a:r>
            <a:r>
              <a:rPr sz="1800" dirty="0">
                <a:latin typeface="Calibri"/>
                <a:cs typeface="Calibri"/>
              </a:rPr>
              <a:t>mL</a:t>
            </a:r>
            <a:r>
              <a:rPr sz="1800" spc="-15" dirty="0">
                <a:latin typeface="Calibri"/>
                <a:cs typeface="Calibri"/>
              </a:rPr>
              <a:t> </a:t>
            </a:r>
            <a:r>
              <a:rPr sz="1800" dirty="0">
                <a:latin typeface="Calibri"/>
                <a:cs typeface="Calibri"/>
              </a:rPr>
              <a:t>of</a:t>
            </a:r>
            <a:r>
              <a:rPr sz="1800" spc="-25" dirty="0">
                <a:latin typeface="Calibri"/>
                <a:cs typeface="Calibri"/>
              </a:rPr>
              <a:t> </a:t>
            </a:r>
            <a:r>
              <a:rPr sz="1800" dirty="0">
                <a:latin typeface="Calibri"/>
                <a:cs typeface="Calibri"/>
              </a:rPr>
              <a:t>pH</a:t>
            </a:r>
            <a:r>
              <a:rPr sz="1800" spc="-15" dirty="0">
                <a:latin typeface="Calibri"/>
                <a:cs typeface="Calibri"/>
              </a:rPr>
              <a:t> </a:t>
            </a:r>
            <a:r>
              <a:rPr sz="1800" dirty="0">
                <a:latin typeface="Calibri"/>
                <a:cs typeface="Calibri"/>
              </a:rPr>
              <a:t>4</a:t>
            </a:r>
            <a:r>
              <a:rPr sz="1800" spc="-15" dirty="0">
                <a:latin typeface="Calibri"/>
                <a:cs typeface="Calibri"/>
              </a:rPr>
              <a:t> </a:t>
            </a:r>
            <a:r>
              <a:rPr sz="1800" dirty="0">
                <a:latin typeface="Calibri"/>
                <a:cs typeface="Calibri"/>
              </a:rPr>
              <a:t>+</a:t>
            </a:r>
            <a:r>
              <a:rPr sz="1800" spc="-25" dirty="0">
                <a:latin typeface="Calibri"/>
                <a:cs typeface="Calibri"/>
              </a:rPr>
              <a:t> </a:t>
            </a:r>
            <a:r>
              <a:rPr sz="1800" dirty="0">
                <a:latin typeface="Calibri"/>
                <a:cs typeface="Calibri"/>
              </a:rPr>
              <a:t>10</a:t>
            </a:r>
            <a:r>
              <a:rPr sz="1800" spc="-10" dirty="0">
                <a:latin typeface="Calibri"/>
                <a:cs typeface="Calibri"/>
              </a:rPr>
              <a:t> </a:t>
            </a:r>
            <a:r>
              <a:rPr sz="1800" dirty="0">
                <a:latin typeface="Calibri"/>
                <a:cs typeface="Calibri"/>
              </a:rPr>
              <a:t>mL</a:t>
            </a:r>
            <a:r>
              <a:rPr sz="1800" spc="-30" dirty="0">
                <a:latin typeface="Calibri"/>
                <a:cs typeface="Calibri"/>
              </a:rPr>
              <a:t> </a:t>
            </a:r>
            <a:r>
              <a:rPr sz="1800" dirty="0">
                <a:latin typeface="Calibri"/>
                <a:cs typeface="Calibri"/>
              </a:rPr>
              <a:t>of</a:t>
            </a:r>
            <a:r>
              <a:rPr sz="1800" spc="-10" dirty="0">
                <a:latin typeface="Calibri"/>
                <a:cs typeface="Calibri"/>
              </a:rPr>
              <a:t> </a:t>
            </a:r>
            <a:r>
              <a:rPr sz="1800" dirty="0">
                <a:latin typeface="Calibri"/>
                <a:cs typeface="Calibri"/>
              </a:rPr>
              <a:t>pH</a:t>
            </a:r>
            <a:r>
              <a:rPr sz="1800" spc="-15" dirty="0">
                <a:latin typeface="Calibri"/>
                <a:cs typeface="Calibri"/>
              </a:rPr>
              <a:t> </a:t>
            </a:r>
            <a:r>
              <a:rPr sz="1800" dirty="0">
                <a:latin typeface="Calibri"/>
                <a:cs typeface="Calibri"/>
              </a:rPr>
              <a:t>7</a:t>
            </a:r>
            <a:r>
              <a:rPr sz="1800" spc="-25" dirty="0">
                <a:latin typeface="Calibri"/>
                <a:cs typeface="Calibri"/>
              </a:rPr>
              <a:t> </a:t>
            </a:r>
            <a:r>
              <a:rPr sz="1800" dirty="0">
                <a:latin typeface="Calibri"/>
                <a:cs typeface="Calibri"/>
              </a:rPr>
              <a:t>(6.9</a:t>
            </a:r>
            <a:r>
              <a:rPr sz="1800" spc="-10" dirty="0">
                <a:latin typeface="Calibri"/>
                <a:cs typeface="Calibri"/>
              </a:rPr>
              <a:t> </a:t>
            </a:r>
            <a:r>
              <a:rPr sz="1800" dirty="0">
                <a:latin typeface="Calibri"/>
                <a:cs typeface="Calibri"/>
              </a:rPr>
              <a:t>mL</a:t>
            </a:r>
            <a:r>
              <a:rPr sz="1800" spc="-15" dirty="0">
                <a:latin typeface="Calibri"/>
                <a:cs typeface="Calibri"/>
              </a:rPr>
              <a:t> </a:t>
            </a:r>
            <a:r>
              <a:rPr sz="1800" dirty="0">
                <a:latin typeface="Calibri"/>
                <a:cs typeface="Calibri"/>
              </a:rPr>
              <a:t>of</a:t>
            </a:r>
            <a:r>
              <a:rPr sz="1800" spc="-25" dirty="0">
                <a:latin typeface="Calibri"/>
                <a:cs typeface="Calibri"/>
              </a:rPr>
              <a:t> </a:t>
            </a:r>
            <a:r>
              <a:rPr sz="1800" dirty="0">
                <a:latin typeface="Calibri"/>
                <a:cs typeface="Calibri"/>
              </a:rPr>
              <a:t>pH</a:t>
            </a:r>
            <a:r>
              <a:rPr sz="1800" spc="-5" dirty="0">
                <a:latin typeface="Calibri"/>
                <a:cs typeface="Calibri"/>
              </a:rPr>
              <a:t> </a:t>
            </a:r>
            <a:r>
              <a:rPr sz="1800" dirty="0">
                <a:latin typeface="Calibri"/>
                <a:cs typeface="Calibri"/>
              </a:rPr>
              <a:t>7</a:t>
            </a:r>
            <a:r>
              <a:rPr sz="1800" spc="-25" dirty="0">
                <a:latin typeface="Calibri"/>
                <a:cs typeface="Calibri"/>
              </a:rPr>
              <a:t> </a:t>
            </a:r>
            <a:r>
              <a:rPr sz="1800" dirty="0">
                <a:latin typeface="Calibri"/>
                <a:cs typeface="Calibri"/>
              </a:rPr>
              <a:t>added</a:t>
            </a:r>
            <a:r>
              <a:rPr sz="1800" spc="-10" dirty="0">
                <a:latin typeface="Calibri"/>
                <a:cs typeface="Calibri"/>
              </a:rPr>
              <a:t> </a:t>
            </a:r>
            <a:r>
              <a:rPr sz="1800" dirty="0">
                <a:latin typeface="Calibri"/>
                <a:cs typeface="Calibri"/>
              </a:rPr>
              <a:t>for</a:t>
            </a:r>
            <a:r>
              <a:rPr sz="1800" spc="-20" dirty="0">
                <a:latin typeface="Calibri"/>
                <a:cs typeface="Calibri"/>
              </a:rPr>
              <a:t> </a:t>
            </a:r>
            <a:r>
              <a:rPr sz="1800" dirty="0">
                <a:latin typeface="Calibri"/>
                <a:cs typeface="Calibri"/>
              </a:rPr>
              <a:t>fine</a:t>
            </a:r>
            <a:r>
              <a:rPr sz="1800" spc="-10" dirty="0">
                <a:latin typeface="Calibri"/>
                <a:cs typeface="Calibri"/>
              </a:rPr>
              <a:t> adjustment).</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25" dirty="0">
                <a:latin typeface="Calibri"/>
                <a:cs typeface="Calibri"/>
              </a:rPr>
              <a:t> </a:t>
            </a:r>
            <a:r>
              <a:rPr sz="1800" b="1" dirty="0">
                <a:latin typeface="Calibri"/>
                <a:cs typeface="Calibri"/>
              </a:rPr>
              <a:t>6:</a:t>
            </a:r>
            <a:r>
              <a:rPr sz="1800" b="1" spc="-10" dirty="0">
                <a:latin typeface="Calibri"/>
                <a:cs typeface="Calibri"/>
              </a:rPr>
              <a:t> </a:t>
            </a:r>
            <a:r>
              <a:rPr sz="1800" dirty="0">
                <a:latin typeface="Calibri"/>
                <a:cs typeface="Calibri"/>
              </a:rPr>
              <a:t>10</a:t>
            </a:r>
            <a:r>
              <a:rPr sz="1800" spc="-10" dirty="0">
                <a:latin typeface="Calibri"/>
                <a:cs typeface="Calibri"/>
              </a:rPr>
              <a:t> </a:t>
            </a:r>
            <a:r>
              <a:rPr sz="1800" dirty="0">
                <a:latin typeface="Calibri"/>
                <a:cs typeface="Calibri"/>
              </a:rPr>
              <a:t>mL</a:t>
            </a:r>
            <a:r>
              <a:rPr sz="1800" spc="-15" dirty="0">
                <a:latin typeface="Calibri"/>
                <a:cs typeface="Calibri"/>
              </a:rPr>
              <a:t> </a:t>
            </a:r>
            <a:r>
              <a:rPr sz="1800" dirty="0">
                <a:latin typeface="Calibri"/>
                <a:cs typeface="Calibri"/>
              </a:rPr>
              <a:t>of</a:t>
            </a:r>
            <a:r>
              <a:rPr sz="1800" spc="-15" dirty="0">
                <a:latin typeface="Calibri"/>
                <a:cs typeface="Calibri"/>
              </a:rPr>
              <a:t> </a:t>
            </a:r>
            <a:r>
              <a:rPr sz="1800" dirty="0">
                <a:latin typeface="Calibri"/>
                <a:cs typeface="Calibri"/>
              </a:rPr>
              <a:t>pH</a:t>
            </a:r>
            <a:r>
              <a:rPr sz="1800" spc="-10" dirty="0">
                <a:latin typeface="Calibri"/>
                <a:cs typeface="Calibri"/>
              </a:rPr>
              <a:t> </a:t>
            </a:r>
            <a:r>
              <a:rPr sz="1800" dirty="0">
                <a:latin typeface="Calibri"/>
                <a:cs typeface="Calibri"/>
              </a:rPr>
              <a:t>7</a:t>
            </a:r>
            <a:r>
              <a:rPr sz="1800" spc="-15" dirty="0">
                <a:latin typeface="Calibri"/>
                <a:cs typeface="Calibri"/>
              </a:rPr>
              <a:t> </a:t>
            </a:r>
            <a:r>
              <a:rPr sz="1800" dirty="0">
                <a:latin typeface="Calibri"/>
                <a:cs typeface="Calibri"/>
              </a:rPr>
              <a:t>+</a:t>
            </a:r>
            <a:r>
              <a:rPr sz="1800" spc="-15" dirty="0">
                <a:latin typeface="Calibri"/>
                <a:cs typeface="Calibri"/>
              </a:rPr>
              <a:t> </a:t>
            </a:r>
            <a:r>
              <a:rPr sz="1800" dirty="0">
                <a:latin typeface="Calibri"/>
                <a:cs typeface="Calibri"/>
              </a:rPr>
              <a:t>10</a:t>
            </a:r>
            <a:r>
              <a:rPr sz="1800" spc="-10" dirty="0">
                <a:latin typeface="Calibri"/>
                <a:cs typeface="Calibri"/>
              </a:rPr>
              <a:t> </a:t>
            </a:r>
            <a:r>
              <a:rPr sz="1800" dirty="0">
                <a:latin typeface="Calibri"/>
                <a:cs typeface="Calibri"/>
              </a:rPr>
              <a:t>mL</a:t>
            </a:r>
            <a:r>
              <a:rPr sz="1800" spc="-20" dirty="0">
                <a:latin typeface="Calibri"/>
                <a:cs typeface="Calibri"/>
              </a:rPr>
              <a:t> </a:t>
            </a:r>
            <a:r>
              <a:rPr sz="1800" dirty="0">
                <a:latin typeface="Calibri"/>
                <a:cs typeface="Calibri"/>
              </a:rPr>
              <a:t>of</a:t>
            </a:r>
            <a:r>
              <a:rPr sz="1800" spc="-5" dirty="0">
                <a:latin typeface="Calibri"/>
                <a:cs typeface="Calibri"/>
              </a:rPr>
              <a:t> </a:t>
            </a:r>
            <a:r>
              <a:rPr sz="1800" dirty="0">
                <a:latin typeface="Calibri"/>
                <a:cs typeface="Calibri"/>
              </a:rPr>
              <a:t>pH</a:t>
            </a:r>
            <a:r>
              <a:rPr sz="1800" spc="-15" dirty="0">
                <a:latin typeface="Calibri"/>
                <a:cs typeface="Calibri"/>
              </a:rPr>
              <a:t> </a:t>
            </a:r>
            <a:r>
              <a:rPr sz="1800" dirty="0">
                <a:latin typeface="Calibri"/>
                <a:cs typeface="Calibri"/>
              </a:rPr>
              <a:t>4</a:t>
            </a:r>
            <a:r>
              <a:rPr sz="1800" spc="-15" dirty="0">
                <a:latin typeface="Calibri"/>
                <a:cs typeface="Calibri"/>
              </a:rPr>
              <a:t> </a:t>
            </a:r>
            <a:r>
              <a:rPr sz="1800" dirty="0">
                <a:latin typeface="Calibri"/>
                <a:cs typeface="Calibri"/>
              </a:rPr>
              <a:t>+</a:t>
            </a:r>
            <a:r>
              <a:rPr sz="1800" spc="-5" dirty="0">
                <a:latin typeface="Calibri"/>
                <a:cs typeface="Calibri"/>
              </a:rPr>
              <a:t> </a:t>
            </a:r>
            <a:r>
              <a:rPr lang="en-IN" spc="-5">
                <a:latin typeface="Calibri"/>
                <a:cs typeface="Calibri"/>
              </a:rPr>
              <a:t>5-10 </a:t>
            </a:r>
            <a:r>
              <a:rPr sz="1800">
                <a:latin typeface="Calibri"/>
                <a:cs typeface="Calibri"/>
              </a:rPr>
              <a:t>extra</a:t>
            </a:r>
            <a:r>
              <a:rPr sz="1800" spc="-15">
                <a:latin typeface="Calibri"/>
                <a:cs typeface="Calibri"/>
              </a:rPr>
              <a:t> </a:t>
            </a:r>
            <a:r>
              <a:rPr sz="1800" dirty="0">
                <a:latin typeface="Calibri"/>
                <a:cs typeface="Calibri"/>
              </a:rPr>
              <a:t>drops</a:t>
            </a:r>
            <a:r>
              <a:rPr sz="1800" spc="-15" dirty="0">
                <a:latin typeface="Calibri"/>
                <a:cs typeface="Calibri"/>
              </a:rPr>
              <a:t> </a:t>
            </a:r>
            <a:r>
              <a:rPr sz="1800" dirty="0">
                <a:latin typeface="Calibri"/>
                <a:cs typeface="Calibri"/>
              </a:rPr>
              <a:t>of</a:t>
            </a:r>
            <a:r>
              <a:rPr sz="1800" spc="-10" dirty="0">
                <a:latin typeface="Calibri"/>
                <a:cs typeface="Calibri"/>
              </a:rPr>
              <a:t> </a:t>
            </a:r>
            <a:r>
              <a:rPr sz="1800" dirty="0">
                <a:latin typeface="Calibri"/>
                <a:cs typeface="Calibri"/>
              </a:rPr>
              <a:t>pH</a:t>
            </a:r>
            <a:r>
              <a:rPr sz="1800" spc="-10" dirty="0">
                <a:latin typeface="Calibri"/>
                <a:cs typeface="Calibri"/>
              </a:rPr>
              <a:t> </a:t>
            </a:r>
            <a:r>
              <a:rPr sz="1800" dirty="0">
                <a:latin typeface="Calibri"/>
                <a:cs typeface="Calibri"/>
              </a:rPr>
              <a:t>7</a:t>
            </a:r>
            <a:r>
              <a:rPr sz="1800" spc="-15" dirty="0">
                <a:latin typeface="Calibri"/>
                <a:cs typeface="Calibri"/>
              </a:rPr>
              <a:t> </a:t>
            </a:r>
            <a:r>
              <a:rPr sz="1800" dirty="0">
                <a:latin typeface="Calibri"/>
                <a:cs typeface="Calibri"/>
              </a:rPr>
              <a:t>for</a:t>
            </a:r>
            <a:r>
              <a:rPr sz="1800" spc="-20" dirty="0">
                <a:latin typeface="Calibri"/>
                <a:cs typeface="Calibri"/>
              </a:rPr>
              <a:t> </a:t>
            </a:r>
            <a:r>
              <a:rPr sz="1800" spc="-10" dirty="0">
                <a:latin typeface="Calibri"/>
                <a:cs typeface="Calibri"/>
              </a:rPr>
              <a:t>adjustment</a:t>
            </a:r>
            <a:endParaRPr sz="1800" dirty="0">
              <a:latin typeface="Calibri"/>
              <a:cs typeface="Calibri"/>
            </a:endParaRPr>
          </a:p>
          <a:p>
            <a:pPr>
              <a:lnSpc>
                <a:spcPct val="100000"/>
              </a:lnSpc>
              <a:spcBef>
                <a:spcPts val="270"/>
              </a:spcBef>
              <a:buFont typeface="Arial MT"/>
              <a:buChar char="•"/>
            </a:pPr>
            <a:endParaRPr sz="1800" dirty="0">
              <a:latin typeface="Calibri"/>
              <a:cs typeface="Calibri"/>
            </a:endParaRPr>
          </a:p>
          <a:p>
            <a:pPr marL="12700">
              <a:lnSpc>
                <a:spcPct val="100000"/>
              </a:lnSpc>
            </a:pPr>
            <a:r>
              <a:rPr sz="1800" b="1" dirty="0">
                <a:latin typeface="Calibri"/>
                <a:cs typeface="Calibri"/>
              </a:rPr>
              <a:t>Neutral</a:t>
            </a:r>
            <a:r>
              <a:rPr sz="1800" b="1" spc="-55" dirty="0">
                <a:latin typeface="Calibri"/>
                <a:cs typeface="Calibri"/>
              </a:rPr>
              <a:t> </a:t>
            </a:r>
            <a:r>
              <a:rPr sz="1800" b="1" dirty="0">
                <a:latin typeface="Calibri"/>
                <a:cs typeface="Calibri"/>
              </a:rPr>
              <a:t>(pH</a:t>
            </a:r>
            <a:r>
              <a:rPr sz="1800" b="1" spc="-40" dirty="0">
                <a:latin typeface="Calibri"/>
                <a:cs typeface="Calibri"/>
              </a:rPr>
              <a:t> </a:t>
            </a:r>
            <a:r>
              <a:rPr sz="1800" b="1" spc="-25" dirty="0">
                <a:latin typeface="Calibri"/>
                <a:cs typeface="Calibri"/>
              </a:rPr>
              <a:t>7):</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45" dirty="0">
                <a:latin typeface="Calibri"/>
                <a:cs typeface="Calibri"/>
              </a:rPr>
              <a:t> </a:t>
            </a:r>
            <a:r>
              <a:rPr sz="1800" b="1" dirty="0">
                <a:latin typeface="Calibri"/>
                <a:cs typeface="Calibri"/>
              </a:rPr>
              <a:t>7:</a:t>
            </a:r>
            <a:r>
              <a:rPr sz="1800" b="1" spc="-35" dirty="0">
                <a:latin typeface="Calibri"/>
                <a:cs typeface="Calibri"/>
              </a:rPr>
              <a:t> </a:t>
            </a:r>
            <a:r>
              <a:rPr sz="1800" dirty="0">
                <a:latin typeface="Calibri"/>
                <a:cs typeface="Calibri"/>
              </a:rPr>
              <a:t>Standard</a:t>
            </a:r>
            <a:r>
              <a:rPr sz="1800" spc="-35" dirty="0">
                <a:latin typeface="Calibri"/>
                <a:cs typeface="Calibri"/>
              </a:rPr>
              <a:t> </a:t>
            </a:r>
            <a:r>
              <a:rPr sz="1800" dirty="0">
                <a:latin typeface="Calibri"/>
                <a:cs typeface="Calibri"/>
              </a:rPr>
              <a:t>pH</a:t>
            </a:r>
            <a:r>
              <a:rPr sz="1800" spc="-35" dirty="0">
                <a:latin typeface="Calibri"/>
                <a:cs typeface="Calibri"/>
              </a:rPr>
              <a:t> </a:t>
            </a:r>
            <a:r>
              <a:rPr sz="1800" dirty="0">
                <a:latin typeface="Calibri"/>
                <a:cs typeface="Calibri"/>
              </a:rPr>
              <a:t>7</a:t>
            </a:r>
            <a:r>
              <a:rPr sz="1800" spc="-35" dirty="0">
                <a:latin typeface="Calibri"/>
                <a:cs typeface="Calibri"/>
              </a:rPr>
              <a:t> </a:t>
            </a:r>
            <a:r>
              <a:rPr sz="1800" dirty="0">
                <a:latin typeface="Calibri"/>
                <a:cs typeface="Calibri"/>
              </a:rPr>
              <a:t>buffer</a:t>
            </a:r>
            <a:r>
              <a:rPr sz="1800" spc="-40" dirty="0">
                <a:latin typeface="Calibri"/>
                <a:cs typeface="Calibri"/>
              </a:rPr>
              <a:t> </a:t>
            </a:r>
            <a:r>
              <a:rPr sz="1800" spc="-10" dirty="0">
                <a:latin typeface="Calibri"/>
                <a:cs typeface="Calibri"/>
              </a:rPr>
              <a:t>solution.</a:t>
            </a:r>
            <a:endParaRPr sz="1800" dirty="0">
              <a:latin typeface="Calibri"/>
              <a:cs typeface="Calibri"/>
            </a:endParaRPr>
          </a:p>
          <a:p>
            <a:pPr>
              <a:lnSpc>
                <a:spcPct val="100000"/>
              </a:lnSpc>
              <a:spcBef>
                <a:spcPts val="165"/>
              </a:spcBef>
              <a:buFont typeface="Arial MT"/>
              <a:buChar char="•"/>
            </a:pPr>
            <a:endParaRPr sz="1800" dirty="0">
              <a:latin typeface="Calibri"/>
              <a:cs typeface="Calibri"/>
            </a:endParaRPr>
          </a:p>
          <a:p>
            <a:pPr marL="12700">
              <a:lnSpc>
                <a:spcPct val="100000"/>
              </a:lnSpc>
            </a:pPr>
            <a:r>
              <a:rPr sz="1800" b="1" dirty="0">
                <a:latin typeface="Calibri"/>
                <a:cs typeface="Calibri"/>
              </a:rPr>
              <a:t>Basic</a:t>
            </a:r>
            <a:r>
              <a:rPr sz="1800" b="1" spc="-35" dirty="0">
                <a:latin typeface="Calibri"/>
                <a:cs typeface="Calibri"/>
              </a:rPr>
              <a:t> </a:t>
            </a:r>
            <a:r>
              <a:rPr sz="1800" b="1" dirty="0">
                <a:latin typeface="Calibri"/>
                <a:cs typeface="Calibri"/>
              </a:rPr>
              <a:t>Range</a:t>
            </a:r>
            <a:r>
              <a:rPr sz="1800" b="1" spc="-35" dirty="0">
                <a:latin typeface="Calibri"/>
                <a:cs typeface="Calibri"/>
              </a:rPr>
              <a:t> </a:t>
            </a:r>
            <a:r>
              <a:rPr sz="1800" b="1" dirty="0">
                <a:latin typeface="Calibri"/>
                <a:cs typeface="Calibri"/>
              </a:rPr>
              <a:t>(pH</a:t>
            </a:r>
            <a:r>
              <a:rPr sz="1800" b="1" spc="-35" dirty="0">
                <a:latin typeface="Calibri"/>
                <a:cs typeface="Calibri"/>
              </a:rPr>
              <a:t> </a:t>
            </a:r>
            <a:r>
              <a:rPr sz="1800" b="1" spc="-10" dirty="0">
                <a:latin typeface="Calibri"/>
                <a:cs typeface="Calibri"/>
              </a:rPr>
              <a:t>8–13):</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20" dirty="0">
                <a:latin typeface="Calibri"/>
                <a:cs typeface="Calibri"/>
              </a:rPr>
              <a:t> </a:t>
            </a:r>
            <a:r>
              <a:rPr sz="1800" b="1" dirty="0">
                <a:latin typeface="Calibri"/>
                <a:cs typeface="Calibri"/>
              </a:rPr>
              <a:t>8:</a:t>
            </a:r>
            <a:r>
              <a:rPr sz="1800" b="1" spc="-5" dirty="0">
                <a:latin typeface="Calibri"/>
                <a:cs typeface="Calibri"/>
              </a:rPr>
              <a:t> </a:t>
            </a:r>
            <a:r>
              <a:rPr sz="1800" dirty="0">
                <a:latin typeface="Calibri"/>
                <a:cs typeface="Calibri"/>
              </a:rPr>
              <a:t>10</a:t>
            </a:r>
            <a:r>
              <a:rPr sz="1800" spc="-10" dirty="0">
                <a:latin typeface="Calibri"/>
                <a:cs typeface="Calibri"/>
              </a:rPr>
              <a:t> </a:t>
            </a:r>
            <a:r>
              <a:rPr sz="1800" dirty="0">
                <a:latin typeface="Calibri"/>
                <a:cs typeface="Calibri"/>
              </a:rPr>
              <a:t>mL</a:t>
            </a:r>
            <a:r>
              <a:rPr sz="1800" spc="-5" dirty="0">
                <a:latin typeface="Calibri"/>
                <a:cs typeface="Calibri"/>
              </a:rPr>
              <a:t> </a:t>
            </a:r>
            <a:r>
              <a:rPr sz="1800" dirty="0">
                <a:latin typeface="Calibri"/>
                <a:cs typeface="Calibri"/>
              </a:rPr>
              <a:t>of</a:t>
            </a:r>
            <a:r>
              <a:rPr sz="1800" spc="-10" dirty="0">
                <a:latin typeface="Calibri"/>
                <a:cs typeface="Calibri"/>
              </a:rPr>
              <a:t> </a:t>
            </a:r>
            <a:r>
              <a:rPr sz="1800" dirty="0">
                <a:latin typeface="Calibri"/>
                <a:cs typeface="Calibri"/>
              </a:rPr>
              <a:t>pH</a:t>
            </a:r>
            <a:r>
              <a:rPr sz="1800" spc="-10" dirty="0">
                <a:latin typeface="Calibri"/>
                <a:cs typeface="Calibri"/>
              </a:rPr>
              <a:t> </a:t>
            </a:r>
            <a:r>
              <a:rPr sz="1800" dirty="0">
                <a:latin typeface="Calibri"/>
                <a:cs typeface="Calibri"/>
              </a:rPr>
              <a:t>9</a:t>
            </a:r>
            <a:r>
              <a:rPr sz="1800" spc="-5" dirty="0">
                <a:latin typeface="Calibri"/>
                <a:cs typeface="Calibri"/>
              </a:rPr>
              <a:t> </a:t>
            </a:r>
            <a:r>
              <a:rPr sz="1800" dirty="0">
                <a:latin typeface="Calibri"/>
                <a:cs typeface="Calibri"/>
              </a:rPr>
              <a:t>+</a:t>
            </a:r>
            <a:r>
              <a:rPr sz="1800" spc="-10" dirty="0">
                <a:latin typeface="Calibri"/>
                <a:cs typeface="Calibri"/>
              </a:rPr>
              <a:t> </a:t>
            </a:r>
            <a:r>
              <a:rPr sz="1800" dirty="0">
                <a:latin typeface="Calibri"/>
                <a:cs typeface="Calibri"/>
              </a:rPr>
              <a:t>10</a:t>
            </a:r>
            <a:r>
              <a:rPr sz="1800" spc="-5" dirty="0">
                <a:latin typeface="Calibri"/>
                <a:cs typeface="Calibri"/>
              </a:rPr>
              <a:t> </a:t>
            </a:r>
            <a:r>
              <a:rPr sz="1800" dirty="0">
                <a:latin typeface="Calibri"/>
                <a:cs typeface="Calibri"/>
              </a:rPr>
              <a:t>mL</a:t>
            </a:r>
            <a:r>
              <a:rPr sz="1800" spc="-15" dirty="0">
                <a:latin typeface="Calibri"/>
                <a:cs typeface="Calibri"/>
              </a:rPr>
              <a:t> </a:t>
            </a:r>
            <a:r>
              <a:rPr sz="1800" dirty="0">
                <a:latin typeface="Calibri"/>
                <a:cs typeface="Calibri"/>
              </a:rPr>
              <a:t>of pH</a:t>
            </a:r>
            <a:r>
              <a:rPr sz="1800" spc="-10" dirty="0">
                <a:latin typeface="Calibri"/>
                <a:cs typeface="Calibri"/>
              </a:rPr>
              <a:t> </a:t>
            </a:r>
            <a:r>
              <a:rPr sz="1800" dirty="0">
                <a:latin typeface="Calibri"/>
                <a:cs typeface="Calibri"/>
              </a:rPr>
              <a:t>7</a:t>
            </a:r>
            <a:r>
              <a:rPr sz="1800" spc="-10" dirty="0">
                <a:latin typeface="Calibri"/>
                <a:cs typeface="Calibri"/>
              </a:rPr>
              <a:t> </a:t>
            </a:r>
            <a:r>
              <a:rPr sz="1800" dirty="0">
                <a:latin typeface="Calibri"/>
                <a:cs typeface="Calibri"/>
              </a:rPr>
              <a:t>(20</a:t>
            </a:r>
            <a:r>
              <a:rPr sz="1800" spc="10" dirty="0">
                <a:latin typeface="Calibri"/>
                <a:cs typeface="Calibri"/>
              </a:rPr>
              <a:t> </a:t>
            </a:r>
            <a:r>
              <a:rPr sz="1800" dirty="0">
                <a:latin typeface="Calibri"/>
                <a:cs typeface="Calibri"/>
              </a:rPr>
              <a:t>mL</a:t>
            </a:r>
            <a:r>
              <a:rPr sz="1800" spc="-20" dirty="0">
                <a:latin typeface="Calibri"/>
                <a:cs typeface="Calibri"/>
              </a:rPr>
              <a:t> </a:t>
            </a:r>
            <a:r>
              <a:rPr sz="1800" dirty="0">
                <a:latin typeface="Calibri"/>
                <a:cs typeface="Calibri"/>
              </a:rPr>
              <a:t>of pH</a:t>
            </a:r>
            <a:r>
              <a:rPr sz="1800" spc="-10" dirty="0">
                <a:latin typeface="Calibri"/>
                <a:cs typeface="Calibri"/>
              </a:rPr>
              <a:t> </a:t>
            </a:r>
            <a:r>
              <a:rPr sz="1800" dirty="0">
                <a:latin typeface="Calibri"/>
                <a:cs typeface="Calibri"/>
              </a:rPr>
              <a:t>9</a:t>
            </a:r>
            <a:r>
              <a:rPr sz="1800" spc="-10" dirty="0">
                <a:latin typeface="Calibri"/>
                <a:cs typeface="Calibri"/>
              </a:rPr>
              <a:t> used).</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50" dirty="0">
                <a:latin typeface="Calibri"/>
                <a:cs typeface="Calibri"/>
              </a:rPr>
              <a:t> </a:t>
            </a:r>
            <a:r>
              <a:rPr sz="1800" b="1" dirty="0">
                <a:latin typeface="Calibri"/>
                <a:cs typeface="Calibri"/>
              </a:rPr>
              <a:t>9:</a:t>
            </a:r>
            <a:r>
              <a:rPr sz="1800" b="1" spc="-25" dirty="0">
                <a:latin typeface="Calibri"/>
                <a:cs typeface="Calibri"/>
              </a:rPr>
              <a:t> </a:t>
            </a:r>
            <a:r>
              <a:rPr sz="1800" dirty="0">
                <a:latin typeface="Calibri"/>
                <a:cs typeface="Calibri"/>
              </a:rPr>
              <a:t>Standard</a:t>
            </a:r>
            <a:r>
              <a:rPr sz="1800" spc="-25" dirty="0">
                <a:latin typeface="Calibri"/>
                <a:cs typeface="Calibri"/>
              </a:rPr>
              <a:t> </a:t>
            </a:r>
            <a:r>
              <a:rPr sz="1800" dirty="0">
                <a:latin typeface="Calibri"/>
                <a:cs typeface="Calibri"/>
              </a:rPr>
              <a:t>pH</a:t>
            </a:r>
            <a:r>
              <a:rPr sz="1800" spc="-30" dirty="0">
                <a:latin typeface="Calibri"/>
                <a:cs typeface="Calibri"/>
              </a:rPr>
              <a:t> </a:t>
            </a:r>
            <a:r>
              <a:rPr sz="1800" dirty="0">
                <a:latin typeface="Calibri"/>
                <a:cs typeface="Calibri"/>
              </a:rPr>
              <a:t>9</a:t>
            </a:r>
            <a:r>
              <a:rPr sz="1800" spc="-30" dirty="0">
                <a:latin typeface="Calibri"/>
                <a:cs typeface="Calibri"/>
              </a:rPr>
              <a:t> </a:t>
            </a:r>
            <a:r>
              <a:rPr sz="1800" spc="-10" dirty="0">
                <a:latin typeface="Calibri"/>
                <a:cs typeface="Calibri"/>
              </a:rPr>
              <a:t>buffer</a:t>
            </a:r>
            <a:r>
              <a:rPr sz="1800" spc="-35" dirty="0">
                <a:latin typeface="Calibri"/>
                <a:cs typeface="Calibri"/>
              </a:rPr>
              <a:t> </a:t>
            </a:r>
            <a:r>
              <a:rPr sz="1800" spc="-10" dirty="0">
                <a:latin typeface="Calibri"/>
                <a:cs typeface="Calibri"/>
              </a:rPr>
              <a:t>solution.</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35" dirty="0">
                <a:latin typeface="Calibri"/>
                <a:cs typeface="Calibri"/>
              </a:rPr>
              <a:t> </a:t>
            </a:r>
            <a:r>
              <a:rPr sz="1800" b="1" dirty="0">
                <a:latin typeface="Calibri"/>
                <a:cs typeface="Calibri"/>
              </a:rPr>
              <a:t>10:</a:t>
            </a:r>
            <a:r>
              <a:rPr sz="1800" b="1" spc="-15" dirty="0">
                <a:latin typeface="Calibri"/>
                <a:cs typeface="Calibri"/>
              </a:rPr>
              <a:t> </a:t>
            </a:r>
            <a:r>
              <a:rPr sz="1800" dirty="0">
                <a:latin typeface="Calibri"/>
                <a:cs typeface="Calibri"/>
              </a:rPr>
              <a:t>0.1</a:t>
            </a:r>
            <a:r>
              <a:rPr sz="1800" spc="-20" dirty="0">
                <a:latin typeface="Calibri"/>
                <a:cs typeface="Calibri"/>
              </a:rPr>
              <a:t> </a:t>
            </a:r>
            <a:r>
              <a:rPr sz="1800" dirty="0">
                <a:latin typeface="Calibri"/>
                <a:cs typeface="Calibri"/>
              </a:rPr>
              <a:t>M</a:t>
            </a:r>
            <a:r>
              <a:rPr sz="1800" spc="-10" dirty="0">
                <a:latin typeface="Calibri"/>
                <a:cs typeface="Calibri"/>
              </a:rPr>
              <a:t> </a:t>
            </a:r>
            <a:r>
              <a:rPr sz="1800" dirty="0">
                <a:latin typeface="Calibri"/>
                <a:cs typeface="Calibri"/>
              </a:rPr>
              <a:t>Na₂CO₃</a:t>
            </a:r>
            <a:r>
              <a:rPr sz="1800" spc="-25" dirty="0">
                <a:latin typeface="Calibri"/>
                <a:cs typeface="Calibri"/>
              </a:rPr>
              <a:t> </a:t>
            </a:r>
            <a:r>
              <a:rPr sz="1800" spc="-10" dirty="0">
                <a:latin typeface="Calibri"/>
                <a:cs typeface="Calibri"/>
              </a:rPr>
              <a:t>adjusted</a:t>
            </a:r>
            <a:r>
              <a:rPr sz="1800" spc="-20" dirty="0">
                <a:latin typeface="Calibri"/>
                <a:cs typeface="Calibri"/>
              </a:rPr>
              <a:t> </a:t>
            </a:r>
            <a:r>
              <a:rPr sz="1800" dirty="0">
                <a:latin typeface="Calibri"/>
                <a:cs typeface="Calibri"/>
              </a:rPr>
              <a:t>with</a:t>
            </a:r>
            <a:r>
              <a:rPr sz="1800" spc="-10" dirty="0">
                <a:latin typeface="Calibri"/>
                <a:cs typeface="Calibri"/>
              </a:rPr>
              <a:t> </a:t>
            </a:r>
            <a:r>
              <a:rPr sz="1800" dirty="0">
                <a:latin typeface="Calibri"/>
                <a:cs typeface="Calibri"/>
              </a:rPr>
              <a:t>10</a:t>
            </a:r>
            <a:r>
              <a:rPr sz="1800" spc="-15" dirty="0">
                <a:latin typeface="Calibri"/>
                <a:cs typeface="Calibri"/>
              </a:rPr>
              <a:t> </a:t>
            </a:r>
            <a:r>
              <a:rPr sz="1800" dirty="0">
                <a:latin typeface="Calibri"/>
                <a:cs typeface="Calibri"/>
              </a:rPr>
              <a:t>mL</a:t>
            </a:r>
            <a:r>
              <a:rPr sz="1800" spc="-10" dirty="0">
                <a:latin typeface="Calibri"/>
                <a:cs typeface="Calibri"/>
              </a:rPr>
              <a:t> </a:t>
            </a:r>
            <a:r>
              <a:rPr sz="1800" dirty="0">
                <a:latin typeface="Calibri"/>
                <a:cs typeface="Calibri"/>
              </a:rPr>
              <a:t>of</a:t>
            </a:r>
            <a:r>
              <a:rPr sz="1800" spc="-25" dirty="0">
                <a:latin typeface="Calibri"/>
                <a:cs typeface="Calibri"/>
              </a:rPr>
              <a:t> </a:t>
            </a:r>
            <a:r>
              <a:rPr sz="1800" dirty="0">
                <a:latin typeface="Calibri"/>
                <a:cs typeface="Calibri"/>
              </a:rPr>
              <a:t>pH</a:t>
            </a:r>
            <a:r>
              <a:rPr sz="1800" spc="-15" dirty="0">
                <a:latin typeface="Calibri"/>
                <a:cs typeface="Calibri"/>
              </a:rPr>
              <a:t> </a:t>
            </a:r>
            <a:r>
              <a:rPr sz="1800" spc="-25" dirty="0">
                <a:latin typeface="Calibri"/>
                <a:cs typeface="Calibri"/>
              </a:rPr>
              <a:t>9.</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25" dirty="0">
                <a:latin typeface="Calibri"/>
                <a:cs typeface="Calibri"/>
              </a:rPr>
              <a:t> </a:t>
            </a:r>
            <a:r>
              <a:rPr sz="1800" b="1" dirty="0">
                <a:latin typeface="Calibri"/>
                <a:cs typeface="Calibri"/>
              </a:rPr>
              <a:t>11:</a:t>
            </a:r>
            <a:r>
              <a:rPr sz="1800" b="1" spc="-10" dirty="0">
                <a:latin typeface="Calibri"/>
                <a:cs typeface="Calibri"/>
              </a:rPr>
              <a:t> </a:t>
            </a:r>
            <a:r>
              <a:rPr sz="1800" dirty="0">
                <a:latin typeface="Calibri"/>
                <a:cs typeface="Calibri"/>
              </a:rPr>
              <a:t>0.2</a:t>
            </a:r>
            <a:r>
              <a:rPr sz="1800" spc="-10" dirty="0">
                <a:latin typeface="Calibri"/>
                <a:cs typeface="Calibri"/>
              </a:rPr>
              <a:t> </a:t>
            </a:r>
            <a:r>
              <a:rPr sz="1800" dirty="0">
                <a:latin typeface="Calibri"/>
                <a:cs typeface="Calibri"/>
              </a:rPr>
              <a:t>M</a:t>
            </a:r>
            <a:r>
              <a:rPr sz="1800" spc="-5" dirty="0">
                <a:latin typeface="Calibri"/>
                <a:cs typeface="Calibri"/>
              </a:rPr>
              <a:t> </a:t>
            </a:r>
            <a:r>
              <a:rPr sz="1800" dirty="0">
                <a:latin typeface="Calibri"/>
                <a:cs typeface="Calibri"/>
              </a:rPr>
              <a:t>Na₂CO₃</a:t>
            </a:r>
            <a:r>
              <a:rPr sz="1800" spc="-15" dirty="0">
                <a:latin typeface="Calibri"/>
                <a:cs typeface="Calibri"/>
              </a:rPr>
              <a:t> </a:t>
            </a:r>
            <a:r>
              <a:rPr sz="1800" dirty="0">
                <a:latin typeface="Calibri"/>
                <a:cs typeface="Calibri"/>
              </a:rPr>
              <a:t>+</a:t>
            </a:r>
            <a:r>
              <a:rPr sz="1800" spc="-20" dirty="0">
                <a:latin typeface="Calibri"/>
                <a:cs typeface="Calibri"/>
              </a:rPr>
              <a:t> </a:t>
            </a:r>
            <a:r>
              <a:rPr sz="1800" dirty="0">
                <a:latin typeface="Calibri"/>
                <a:cs typeface="Calibri"/>
              </a:rPr>
              <a:t>2.3</a:t>
            </a:r>
            <a:r>
              <a:rPr sz="1800" spc="-10" dirty="0">
                <a:latin typeface="Calibri"/>
                <a:cs typeface="Calibri"/>
              </a:rPr>
              <a:t> </a:t>
            </a:r>
            <a:r>
              <a:rPr sz="1800" dirty="0">
                <a:latin typeface="Calibri"/>
                <a:cs typeface="Calibri"/>
              </a:rPr>
              <a:t>mL</a:t>
            </a:r>
            <a:r>
              <a:rPr sz="1800" spc="-5" dirty="0">
                <a:latin typeface="Calibri"/>
                <a:cs typeface="Calibri"/>
              </a:rPr>
              <a:t> </a:t>
            </a:r>
            <a:r>
              <a:rPr sz="1800" dirty="0">
                <a:latin typeface="Calibri"/>
                <a:cs typeface="Calibri"/>
              </a:rPr>
              <a:t>of</a:t>
            </a:r>
            <a:r>
              <a:rPr sz="1800" spc="-15" dirty="0">
                <a:latin typeface="Calibri"/>
                <a:cs typeface="Calibri"/>
              </a:rPr>
              <a:t> </a:t>
            </a:r>
            <a:r>
              <a:rPr sz="1800" dirty="0">
                <a:latin typeface="Calibri"/>
                <a:cs typeface="Calibri"/>
              </a:rPr>
              <a:t>0.01</a:t>
            </a:r>
            <a:r>
              <a:rPr sz="1800" spc="-15" dirty="0">
                <a:latin typeface="Calibri"/>
                <a:cs typeface="Calibri"/>
              </a:rPr>
              <a:t> </a:t>
            </a:r>
            <a:r>
              <a:rPr sz="1800" dirty="0">
                <a:latin typeface="Calibri"/>
                <a:cs typeface="Calibri"/>
              </a:rPr>
              <a:t>M </a:t>
            </a:r>
            <a:r>
              <a:rPr sz="1800" spc="-10" dirty="0">
                <a:latin typeface="Calibri"/>
                <a:cs typeface="Calibri"/>
              </a:rPr>
              <a:t>NaOH.</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20" dirty="0">
                <a:latin typeface="Calibri"/>
                <a:cs typeface="Calibri"/>
              </a:rPr>
              <a:t> </a:t>
            </a:r>
            <a:r>
              <a:rPr sz="1800" b="1" dirty="0">
                <a:latin typeface="Calibri"/>
                <a:cs typeface="Calibri"/>
              </a:rPr>
              <a:t>12:</a:t>
            </a:r>
            <a:r>
              <a:rPr sz="1800" b="1" spc="-5" dirty="0">
                <a:latin typeface="Calibri"/>
                <a:cs typeface="Calibri"/>
              </a:rPr>
              <a:t> </a:t>
            </a:r>
            <a:r>
              <a:rPr sz="1800" dirty="0">
                <a:latin typeface="Calibri"/>
                <a:cs typeface="Calibri"/>
              </a:rPr>
              <a:t>0.01</a:t>
            </a:r>
            <a:r>
              <a:rPr sz="1800" spc="-10" dirty="0">
                <a:latin typeface="Calibri"/>
                <a:cs typeface="Calibri"/>
              </a:rPr>
              <a:t> </a:t>
            </a:r>
            <a:r>
              <a:rPr sz="1800" dirty="0">
                <a:latin typeface="Calibri"/>
                <a:cs typeface="Calibri"/>
              </a:rPr>
              <a:t>M NaOH</a:t>
            </a:r>
            <a:r>
              <a:rPr sz="1800" spc="-5" dirty="0">
                <a:latin typeface="Calibri"/>
                <a:cs typeface="Calibri"/>
              </a:rPr>
              <a:t> </a:t>
            </a:r>
            <a:r>
              <a:rPr sz="1800" spc="-10" dirty="0">
                <a:latin typeface="Calibri"/>
                <a:cs typeface="Calibri"/>
              </a:rPr>
              <a:t>solution.</a:t>
            </a:r>
            <a:endParaRPr sz="1800" dirty="0">
              <a:latin typeface="Calibri"/>
              <a:cs typeface="Calibri"/>
            </a:endParaRPr>
          </a:p>
          <a:p>
            <a:pPr marL="91440" indent="-88900">
              <a:lnSpc>
                <a:spcPct val="100000"/>
              </a:lnSpc>
              <a:buSzPct val="94444"/>
              <a:buFont typeface="Arial MT"/>
              <a:buChar char="•"/>
              <a:tabLst>
                <a:tab pos="91440" algn="l"/>
              </a:tabLst>
            </a:pPr>
            <a:r>
              <a:rPr sz="1800" b="1" dirty="0">
                <a:latin typeface="Calibri"/>
                <a:cs typeface="Calibri"/>
              </a:rPr>
              <a:t>pH</a:t>
            </a:r>
            <a:r>
              <a:rPr sz="1800" b="1" spc="-40" dirty="0">
                <a:latin typeface="Calibri"/>
                <a:cs typeface="Calibri"/>
              </a:rPr>
              <a:t> </a:t>
            </a:r>
            <a:r>
              <a:rPr sz="1800" b="1" dirty="0">
                <a:latin typeface="Calibri"/>
                <a:cs typeface="Calibri"/>
              </a:rPr>
              <a:t>13:</a:t>
            </a:r>
            <a:r>
              <a:rPr sz="1800" b="1" spc="-30" dirty="0">
                <a:latin typeface="Calibri"/>
                <a:cs typeface="Calibri"/>
              </a:rPr>
              <a:t> </a:t>
            </a:r>
            <a:r>
              <a:rPr sz="1800" dirty="0">
                <a:latin typeface="Calibri"/>
                <a:cs typeface="Calibri"/>
              </a:rPr>
              <a:t>0.1</a:t>
            </a:r>
            <a:r>
              <a:rPr sz="1800" spc="-30" dirty="0">
                <a:latin typeface="Calibri"/>
                <a:cs typeface="Calibri"/>
              </a:rPr>
              <a:t> </a:t>
            </a:r>
            <a:r>
              <a:rPr sz="1800" dirty="0">
                <a:latin typeface="Calibri"/>
                <a:cs typeface="Calibri"/>
              </a:rPr>
              <a:t>M</a:t>
            </a:r>
            <a:r>
              <a:rPr sz="1800" spc="-20" dirty="0">
                <a:latin typeface="Calibri"/>
                <a:cs typeface="Calibri"/>
              </a:rPr>
              <a:t> </a:t>
            </a:r>
            <a:r>
              <a:rPr sz="1800" dirty="0">
                <a:latin typeface="Calibri"/>
                <a:cs typeface="Calibri"/>
              </a:rPr>
              <a:t>NaOH</a:t>
            </a:r>
            <a:r>
              <a:rPr sz="1800" spc="-25" dirty="0">
                <a:latin typeface="Calibri"/>
                <a:cs typeface="Calibri"/>
              </a:rPr>
              <a:t> </a:t>
            </a:r>
            <a:r>
              <a:rPr sz="1800" dirty="0">
                <a:latin typeface="Calibri"/>
                <a:cs typeface="Calibri"/>
              </a:rPr>
              <a:t>solution</a:t>
            </a:r>
            <a:r>
              <a:rPr sz="1800" spc="-20" dirty="0">
                <a:latin typeface="Calibri"/>
                <a:cs typeface="Calibri"/>
              </a:rPr>
              <a:t> </a:t>
            </a:r>
            <a:r>
              <a:rPr sz="1800" dirty="0">
                <a:latin typeface="Calibri"/>
                <a:cs typeface="Calibri"/>
              </a:rPr>
              <a:t>(added</a:t>
            </a:r>
            <a:r>
              <a:rPr sz="1800" spc="-10" dirty="0">
                <a:latin typeface="Calibri"/>
                <a:cs typeface="Calibri"/>
              </a:rPr>
              <a:t> </a:t>
            </a:r>
            <a:r>
              <a:rPr sz="1800" dirty="0">
                <a:latin typeface="Calibri"/>
                <a:cs typeface="Calibri"/>
              </a:rPr>
              <a:t>extra</a:t>
            </a:r>
            <a:r>
              <a:rPr sz="1800" spc="-30" dirty="0">
                <a:latin typeface="Calibri"/>
                <a:cs typeface="Calibri"/>
              </a:rPr>
              <a:t> </a:t>
            </a:r>
            <a:r>
              <a:rPr sz="1800" dirty="0">
                <a:latin typeface="Calibri"/>
                <a:cs typeface="Calibri"/>
              </a:rPr>
              <a:t>NaOH</a:t>
            </a:r>
            <a:r>
              <a:rPr sz="1800" spc="-40" dirty="0">
                <a:latin typeface="Calibri"/>
                <a:cs typeface="Calibri"/>
              </a:rPr>
              <a:t> </a:t>
            </a:r>
            <a:r>
              <a:rPr sz="1800" dirty="0">
                <a:latin typeface="Calibri"/>
                <a:cs typeface="Calibri"/>
              </a:rPr>
              <a:t>pellets</a:t>
            </a:r>
            <a:r>
              <a:rPr sz="1800" spc="-25" dirty="0">
                <a:latin typeface="Calibri"/>
                <a:cs typeface="Calibri"/>
              </a:rPr>
              <a:t> </a:t>
            </a:r>
            <a:r>
              <a:rPr sz="1800" dirty="0">
                <a:latin typeface="Calibri"/>
                <a:cs typeface="Calibri"/>
              </a:rPr>
              <a:t>for</a:t>
            </a:r>
            <a:r>
              <a:rPr sz="1800" spc="-25" dirty="0">
                <a:latin typeface="Calibri"/>
                <a:cs typeface="Calibri"/>
              </a:rPr>
              <a:t> </a:t>
            </a:r>
            <a:r>
              <a:rPr sz="1800" dirty="0">
                <a:latin typeface="Calibri"/>
                <a:cs typeface="Calibri"/>
              </a:rPr>
              <a:t>higher</a:t>
            </a:r>
            <a:r>
              <a:rPr sz="1800" spc="-25" dirty="0">
                <a:latin typeface="Calibri"/>
                <a:cs typeface="Calibri"/>
              </a:rPr>
              <a:t> </a:t>
            </a:r>
            <a:r>
              <a:rPr sz="1800" spc="-10" dirty="0">
                <a:latin typeface="Calibri"/>
                <a:cs typeface="Calibri"/>
              </a:rPr>
              <a:t>concentration).</a:t>
            </a: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1207" y="673330"/>
            <a:ext cx="8390982" cy="5009314"/>
          </a:xfrm>
          <a:prstGeom prst="rect">
            <a:avLst/>
          </a:prstGeom>
        </p:spPr>
      </p:pic>
      <p:sp>
        <p:nvSpPr>
          <p:cNvPr id="3" name="TextBox 2">
            <a:extLst>
              <a:ext uri="{FF2B5EF4-FFF2-40B4-BE49-F238E27FC236}">
                <a16:creationId xmlns:a16="http://schemas.microsoft.com/office/drawing/2014/main" id="{C4BB4F44-C474-EB51-7DFC-022076822733}"/>
              </a:ext>
            </a:extLst>
          </p:cNvPr>
          <p:cNvSpPr txBox="1"/>
          <p:nvPr/>
        </p:nvSpPr>
        <p:spPr>
          <a:xfrm>
            <a:off x="342958" y="186890"/>
            <a:ext cx="10131748" cy="369332"/>
          </a:xfrm>
          <a:prstGeom prst="rect">
            <a:avLst/>
          </a:prstGeom>
          <a:noFill/>
        </p:spPr>
        <p:txBody>
          <a:bodyPr wrap="none" rtlCol="0">
            <a:spAutoFit/>
          </a:bodyPr>
          <a:lstStyle/>
          <a:p>
            <a:r>
              <a:rPr lang="en-US" dirty="0"/>
              <a:t>We observed the effect of different pH levels on flower extracts to study their natural indicator properties-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C8379-A968-F74C-81EE-E20E2C4C670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64C09E-B603-9909-DE88-4928E4D50FEC}"/>
              </a:ext>
            </a:extLst>
          </p:cNvPr>
          <p:cNvPicPr>
            <a:picLocks noChangeAspect="1"/>
          </p:cNvPicPr>
          <p:nvPr/>
        </p:nvPicPr>
        <p:blipFill>
          <a:blip r:embed="rId2">
            <a:extLst>
              <a:ext uri="{28A0092B-C50C-407E-A947-70E740481C1C}">
                <a14:useLocalDpi xmlns:a14="http://schemas.microsoft.com/office/drawing/2010/main" val="0"/>
              </a:ext>
            </a:extLst>
          </a:blip>
          <a:srcRect t="2909" r="3742" b="13818"/>
          <a:stretch>
            <a:fillRect/>
          </a:stretch>
        </p:blipFill>
        <p:spPr>
          <a:xfrm rot="16200000">
            <a:off x="2160834" y="-1741040"/>
            <a:ext cx="6642819" cy="10216340"/>
          </a:xfrm>
          <a:prstGeom prst="rect">
            <a:avLst/>
          </a:prstGeom>
        </p:spPr>
      </p:pic>
    </p:spTree>
    <p:extLst>
      <p:ext uri="{BB962C8B-B14F-4D97-AF65-F5344CB8AC3E}">
        <p14:creationId xmlns:p14="http://schemas.microsoft.com/office/powerpoint/2010/main" val="425777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F1B57-DC9D-54C1-0FA7-94C174C2AD5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080D476-A44C-7024-86A3-6109903BDAFD}"/>
              </a:ext>
            </a:extLst>
          </p:cNvPr>
          <p:cNvPicPr>
            <a:picLocks noChangeAspect="1"/>
          </p:cNvPicPr>
          <p:nvPr/>
        </p:nvPicPr>
        <p:blipFill>
          <a:blip r:embed="rId2">
            <a:extLst>
              <a:ext uri="{28A0092B-C50C-407E-A947-70E740481C1C}">
                <a14:useLocalDpi xmlns:a14="http://schemas.microsoft.com/office/drawing/2010/main" val="0"/>
              </a:ext>
            </a:extLst>
          </a:blip>
          <a:srcRect l="7262" t="1333" r="8267" b="12000"/>
          <a:stretch>
            <a:fillRect/>
          </a:stretch>
        </p:blipFill>
        <p:spPr>
          <a:xfrm rot="16200000">
            <a:off x="2977794" y="-2214407"/>
            <a:ext cx="6192078" cy="11294224"/>
          </a:xfrm>
          <a:prstGeom prst="rect">
            <a:avLst/>
          </a:prstGeom>
        </p:spPr>
      </p:pic>
    </p:spTree>
    <p:extLst>
      <p:ext uri="{BB962C8B-B14F-4D97-AF65-F5344CB8AC3E}">
        <p14:creationId xmlns:p14="http://schemas.microsoft.com/office/powerpoint/2010/main" val="270303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9BD83-EB5F-AB73-0ECE-FB02F0B344C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4959738-E9E7-87EF-9780-E2D40AD205CC}"/>
              </a:ext>
            </a:extLst>
          </p:cNvPr>
          <p:cNvPicPr>
            <a:picLocks noChangeAspect="1"/>
          </p:cNvPicPr>
          <p:nvPr/>
        </p:nvPicPr>
        <p:blipFill>
          <a:blip r:embed="rId2">
            <a:extLst>
              <a:ext uri="{28A0092B-C50C-407E-A947-70E740481C1C}">
                <a14:useLocalDpi xmlns:a14="http://schemas.microsoft.com/office/drawing/2010/main" val="0"/>
              </a:ext>
            </a:extLst>
          </a:blip>
          <a:srcRect t="16000" r="2233" b="37212"/>
          <a:stretch>
            <a:fillRect/>
          </a:stretch>
        </p:blipFill>
        <p:spPr>
          <a:xfrm>
            <a:off x="2883131" y="1075448"/>
            <a:ext cx="6425738" cy="5466931"/>
          </a:xfrm>
          <a:prstGeom prst="rect">
            <a:avLst/>
          </a:prstGeom>
        </p:spPr>
      </p:pic>
      <p:sp>
        <p:nvSpPr>
          <p:cNvPr id="2" name="TextBox 1">
            <a:extLst>
              <a:ext uri="{FF2B5EF4-FFF2-40B4-BE49-F238E27FC236}">
                <a16:creationId xmlns:a16="http://schemas.microsoft.com/office/drawing/2014/main" id="{F6E3C8C4-D4D1-A646-23AE-8162C3A39B43}"/>
              </a:ext>
            </a:extLst>
          </p:cNvPr>
          <p:cNvSpPr txBox="1"/>
          <p:nvPr/>
        </p:nvSpPr>
        <p:spPr>
          <a:xfrm>
            <a:off x="2103120" y="448887"/>
            <a:ext cx="4320670" cy="369332"/>
          </a:xfrm>
          <a:prstGeom prst="rect">
            <a:avLst/>
          </a:prstGeom>
          <a:noFill/>
        </p:spPr>
        <p:txBody>
          <a:bodyPr wrap="none" rtlCol="0">
            <a:spAutoFit/>
          </a:bodyPr>
          <a:lstStyle/>
          <a:p>
            <a:r>
              <a:rPr lang="en-US" dirty="0">
                <a:solidFill>
                  <a:srgbClr val="00B050"/>
                </a:solidFill>
              </a:rPr>
              <a:t>Make a peacock image  by using droplet art-</a:t>
            </a:r>
            <a:endParaRPr lang="en-IN" dirty="0">
              <a:solidFill>
                <a:srgbClr val="00B050"/>
              </a:solidFill>
            </a:endParaRPr>
          </a:p>
        </p:txBody>
      </p:sp>
    </p:spTree>
    <p:extLst>
      <p:ext uri="{BB962C8B-B14F-4D97-AF65-F5344CB8AC3E}">
        <p14:creationId xmlns:p14="http://schemas.microsoft.com/office/powerpoint/2010/main" val="3293597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2092</Words>
  <Application>Microsoft Office PowerPoint</Application>
  <PresentationFormat>Widescreen</PresentationFormat>
  <Paragraphs>236</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MT</vt:lpstr>
      <vt:lpstr>Calibri</vt:lpstr>
      <vt:lpstr>Calibri Light</vt:lpstr>
      <vt:lpstr>fkGrotesk</vt:lpstr>
      <vt:lpstr>fkGroteskNeue</vt:lpstr>
      <vt:lpstr>Office Theme</vt:lpstr>
      <vt:lpstr>PowerPoint Presentation</vt:lpstr>
      <vt:lpstr>PowerPoint Presentation</vt:lpstr>
      <vt:lpstr>PowerPoint Presentation</vt:lpstr>
      <vt:lpstr>PowerPoint Presentation</vt:lpstr>
      <vt:lpstr>Preparation of Standard Solutions of Varying pH (1–13)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Sarvesh Prajapati</dc:creator>
  <cp:lastModifiedBy>Sarvesh Prajapati</cp:lastModifiedBy>
  <cp:revision>19</cp:revision>
  <dcterms:created xsi:type="dcterms:W3CDTF">2025-06-05T04:18:45Z</dcterms:created>
  <dcterms:modified xsi:type="dcterms:W3CDTF">2025-06-16T10:24:53Z</dcterms:modified>
</cp:coreProperties>
</file>